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Instrument Serif"/>
      <p:regular r:id="rId20"/>
      <p:italic r:id="rId21"/>
    </p:embeddedFont>
    <p:embeddedFont>
      <p:font typeface="Poppins"/>
      <p:regular r:id="rId22"/>
      <p:bold r:id="rId23"/>
      <p:italic r:id="rId24"/>
      <p:boldItalic r:id="rId25"/>
    </p:embeddedFont>
    <p:embeddedFont>
      <p:font typeface="Instrument Sans Medium"/>
      <p:regular r:id="rId26"/>
      <p:bold r:id="rId27"/>
      <p:italic r:id="rId28"/>
      <p:boldItalic r:id="rId29"/>
    </p:embeddedFont>
    <p:embeddedFont>
      <p:font typeface="Poppins Medium"/>
      <p:regular r:id="rId30"/>
      <p:bold r:id="rId31"/>
      <p:italic r:id="rId32"/>
      <p:boldItalic r:id="rId33"/>
    </p:embeddedFont>
    <p:embeddedFont>
      <p:font typeface="Instrument Sans"/>
      <p:regular r:id="rId34"/>
      <p:bold r:id="rId35"/>
      <p:italic r:id="rId36"/>
      <p:boldItalic r:id="rId37"/>
    </p:embeddedFont>
    <p:embeddedFont>
      <p:font typeface="Nunito Sans SemiBold"/>
      <p:regular r:id="rId38"/>
      <p:bold r:id="rId39"/>
      <p:italic r:id="rId40"/>
      <p:boldItalic r:id="rId41"/>
    </p:embeddedFont>
    <p:embeddedFont>
      <p:font typeface="Poppins SemiBold"/>
      <p:regular r:id="rId42"/>
      <p:bold r:id="rId43"/>
      <p:italic r:id="rId44"/>
      <p:boldItalic r:id="rId45"/>
    </p:embeddedFont>
    <p:embeddedFont>
      <p:font typeface="Nunito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SemiBold-italic.fntdata"/><Relationship Id="rId42" Type="http://schemas.openxmlformats.org/officeDocument/2006/relationships/font" Target="fonts/PoppinsSemiBold-regular.fntdata"/><Relationship Id="rId41" Type="http://schemas.openxmlformats.org/officeDocument/2006/relationships/font" Target="fonts/NunitoSansSemiBold-boldItalic.fntdata"/><Relationship Id="rId44" Type="http://schemas.openxmlformats.org/officeDocument/2006/relationships/font" Target="fonts/PoppinsSemiBold-italic.fntdata"/><Relationship Id="rId43" Type="http://schemas.openxmlformats.org/officeDocument/2006/relationships/font" Target="fonts/PoppinsSemiBold-bold.fntdata"/><Relationship Id="rId46" Type="http://schemas.openxmlformats.org/officeDocument/2006/relationships/font" Target="fonts/NunitoSans-regular.fntdata"/><Relationship Id="rId45" Type="http://schemas.openxmlformats.org/officeDocument/2006/relationships/font" Target="fonts/Poppins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Sans-italic.fntdata"/><Relationship Id="rId47" Type="http://schemas.openxmlformats.org/officeDocument/2006/relationships/font" Target="fonts/NunitoSans-bold.fntdata"/><Relationship Id="rId49" Type="http://schemas.openxmlformats.org/officeDocument/2006/relationships/font" Target="fonts/NunitoSans-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Medium-bold.fntdata"/><Relationship Id="rId30" Type="http://schemas.openxmlformats.org/officeDocument/2006/relationships/font" Target="fonts/PoppinsMedium-regular.fntdata"/><Relationship Id="rId33" Type="http://schemas.openxmlformats.org/officeDocument/2006/relationships/font" Target="fonts/PoppinsMedium-boldItalic.fntdata"/><Relationship Id="rId32" Type="http://schemas.openxmlformats.org/officeDocument/2006/relationships/font" Target="fonts/PoppinsMedium-italic.fntdata"/><Relationship Id="rId35" Type="http://schemas.openxmlformats.org/officeDocument/2006/relationships/font" Target="fonts/InstrumentSans-bold.fntdata"/><Relationship Id="rId34" Type="http://schemas.openxmlformats.org/officeDocument/2006/relationships/font" Target="fonts/InstrumentSans-regular.fntdata"/><Relationship Id="rId37" Type="http://schemas.openxmlformats.org/officeDocument/2006/relationships/font" Target="fonts/InstrumentSans-boldItalic.fntdata"/><Relationship Id="rId36" Type="http://schemas.openxmlformats.org/officeDocument/2006/relationships/font" Target="fonts/InstrumentSans-italic.fntdata"/><Relationship Id="rId39" Type="http://schemas.openxmlformats.org/officeDocument/2006/relationships/font" Target="fonts/NunitoSansSemiBold-bold.fntdata"/><Relationship Id="rId38" Type="http://schemas.openxmlformats.org/officeDocument/2006/relationships/font" Target="fonts/NunitoSansSemiBold-regular.fntdata"/><Relationship Id="rId20" Type="http://schemas.openxmlformats.org/officeDocument/2006/relationships/font" Target="fonts/InstrumentSerif-regular.fntdata"/><Relationship Id="rId22" Type="http://schemas.openxmlformats.org/officeDocument/2006/relationships/font" Target="fonts/Poppins-regular.fntdata"/><Relationship Id="rId21" Type="http://schemas.openxmlformats.org/officeDocument/2006/relationships/font" Target="fonts/InstrumentSerif-italic.fntdata"/><Relationship Id="rId24" Type="http://schemas.openxmlformats.org/officeDocument/2006/relationships/font" Target="fonts/Poppins-italic.fntdata"/><Relationship Id="rId23" Type="http://schemas.openxmlformats.org/officeDocument/2006/relationships/font" Target="fonts/Poppins-bold.fntdata"/><Relationship Id="rId26" Type="http://schemas.openxmlformats.org/officeDocument/2006/relationships/font" Target="fonts/InstrumentSansMedium-regular.fntdata"/><Relationship Id="rId25" Type="http://schemas.openxmlformats.org/officeDocument/2006/relationships/font" Target="fonts/Poppins-boldItalic.fntdata"/><Relationship Id="rId28" Type="http://schemas.openxmlformats.org/officeDocument/2006/relationships/font" Target="fonts/InstrumentSansMedium-italic.fntdata"/><Relationship Id="rId27" Type="http://schemas.openxmlformats.org/officeDocument/2006/relationships/font" Target="fonts/InstrumentSansMedium-bold.fntdata"/><Relationship Id="rId29" Type="http://schemas.openxmlformats.org/officeDocument/2006/relationships/font" Target="fonts/InstrumentSansMedium-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5d71125d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5d71125d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Lynn to present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Today we are sharing our Music Sentiment Analyzer, called Sonic Sentiments, that analyzes and visualizes musical trends </a:t>
            </a:r>
            <a:r>
              <a:rPr lang="en"/>
              <a:t>through</a:t>
            </a:r>
            <a:r>
              <a:rPr lang="en"/>
              <a:t> genre analysis and sentiment.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5ef86a8d6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5ef86a8d6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Oliver to present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5ef86a8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5ef86a8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Our chosen dataset is a significant bottleneck for the overall effectiveness of this project. We encountered considerable challenges in finding data that was both rich in meaningful features and relevant to modern music trends. The dataset we settled on only extends to 2019, covers a limited range of genres, and contains fewer entries than ideally required. Due to time constraints, we used this dataset as a proof-of-concept to conduct basic sentiment and genre analysis. However, its limitations have introduced inaccuracies—for example, some analyses may misclassify certain genres (e.g., midwest emo being read as reggae) because of a lack of sufficient comparative data. With additional time, we would incorporate professional APIs and paid services to merge multiple datasets for a more comprehensive and precise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d71125dd8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5d71125dd8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Lynn to present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d71125dd8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d71125dd8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5d71125dd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5d71125dd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Lynn to present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For our analysis, our goal is to examine music sentiment and genre trends of modern music. We hoped to have found a dataset up to our current date, but due to constraints in certain datasets we found, went with one that went up to 2019. Still modern enough though.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5d71125dd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5d71125dd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Lynn to present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of our project was to demonstrate proof of concept for sentiment and genre analysis of music lyrics (will show demo later), build an interactive dashboard to visualize trends over time, and incorporate real-time user submitted data to enhance analysis of music trends.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5d71125dd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5d71125dd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Lynn to present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process began with collecting datasets to ensure it met our requirements that we needed in a dataset, then performed cleaningand preprocessing, which included extracting release years and normalizing text. </a:t>
            </a:r>
            <a:endParaRPr/>
          </a:p>
          <a:p>
            <a:pPr indent="0" lvl="0" marL="0" rtl="0" algn="l">
              <a:spcBef>
                <a:spcPts val="0"/>
              </a:spcBef>
              <a:spcAft>
                <a:spcPts val="0"/>
              </a:spcAft>
              <a:buNone/>
            </a:pPr>
            <a:r>
              <a:rPr lang="en"/>
              <a:t>We then applied sentiment analysis and genre prediction using machine learning models and TextBlob </a:t>
            </a:r>
            <a:endParaRPr/>
          </a:p>
          <a:p>
            <a:pPr indent="0" lvl="0" marL="0" rtl="0" algn="l">
              <a:spcBef>
                <a:spcPts val="0"/>
              </a:spcBef>
              <a:spcAft>
                <a:spcPts val="0"/>
              </a:spcAft>
              <a:buNone/>
            </a:pPr>
            <a:r>
              <a:rPr lang="en"/>
              <a:t>After our analysis was applied, we created a dashboard using Dash to help visualize the processed data alongside the sentiment and genre analysis </a:t>
            </a:r>
            <a:endParaRPr/>
          </a:p>
          <a:p>
            <a:pPr indent="0" lvl="0" marL="0" rtl="0" algn="l">
              <a:spcBef>
                <a:spcPts val="0"/>
              </a:spcBef>
              <a:spcAft>
                <a:spcPts val="0"/>
              </a:spcAft>
              <a:buNone/>
            </a:pPr>
            <a:r>
              <a:rPr lang="en"/>
              <a:t>Created a separate Flask app to gather use submissions, which were then integrated into our dashboard for continued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approach allowed us to identify both the potential insights and limitations of our dataset, setting the stage for future enhancements with more robust, comprehensive data sources.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ef86a8d6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ef86a8d6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to present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ef86a8d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ef86a8d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 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5ef86a8d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5ef86a8d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 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ef86a8d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ef86a8d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 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ef86a8d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ef86a8d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Oliver to present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56" name="Google Shape;56;p14"/>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57" name="Google Shape;57;p14"/>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58" name="Google Shape;58;p14"/>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59" name="Google Shape;59;p14"/>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60" name="Google Shape;60;p14"/>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61" name="Google Shape;61;p14"/>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62" name="Google Shape;62;p14"/>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65" name="Google Shape;65;p1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66" name="Google Shape;66;p15"/>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67" name="Google Shape;67;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8" name="Google Shape;68;p15"/>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69" name="Shape 69"/>
        <p:cNvGrpSpPr/>
        <p:nvPr/>
      </p:nvGrpSpPr>
      <p:grpSpPr>
        <a:xfrm>
          <a:off x="0" y="0"/>
          <a:ext cx="0" cy="0"/>
          <a:chOff x="0" y="0"/>
          <a:chExt cx="0" cy="0"/>
        </a:xfrm>
      </p:grpSpPr>
      <p:sp>
        <p:nvSpPr>
          <p:cNvPr id="70" name="Google Shape;70;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1" name="Google Shape;71;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72" name="Google Shape;72;p16"/>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73" name="Google Shape;73;p16"/>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74" name="Shape 74"/>
        <p:cNvGrpSpPr/>
        <p:nvPr/>
      </p:nvGrpSpPr>
      <p:grpSpPr>
        <a:xfrm>
          <a:off x="0" y="0"/>
          <a:ext cx="0" cy="0"/>
          <a:chOff x="0" y="0"/>
          <a:chExt cx="0" cy="0"/>
        </a:xfrm>
      </p:grpSpPr>
      <p:sp>
        <p:nvSpPr>
          <p:cNvPr id="75" name="Google Shape;75;p17"/>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76" name="Google Shape;76;p17"/>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7" name="Google Shape;77;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8" name="Google Shape;78;p17"/>
          <p:cNvSpPr/>
          <p:nvPr>
            <p:ph idx="2" type="pic"/>
          </p:nvPr>
        </p:nvSpPr>
        <p:spPr>
          <a:xfrm>
            <a:off x="1208525" y="1164275"/>
            <a:ext cx="1115700" cy="1118100"/>
          </a:xfrm>
          <a:prstGeom prst="roundRect">
            <a:avLst>
              <a:gd fmla="val 16667" name="adj"/>
            </a:avLst>
          </a:prstGeom>
          <a:noFill/>
          <a:ln>
            <a:noFill/>
          </a:ln>
        </p:spPr>
      </p:sp>
      <p:sp>
        <p:nvSpPr>
          <p:cNvPr id="79" name="Google Shape;79;p17"/>
          <p:cNvSpPr/>
          <p:nvPr>
            <p:ph idx="3" type="pic"/>
          </p:nvPr>
        </p:nvSpPr>
        <p:spPr>
          <a:xfrm>
            <a:off x="3079163" y="1164275"/>
            <a:ext cx="1115700" cy="1118100"/>
          </a:xfrm>
          <a:prstGeom prst="roundRect">
            <a:avLst>
              <a:gd fmla="val 16667" name="adj"/>
            </a:avLst>
          </a:prstGeom>
          <a:noFill/>
          <a:ln>
            <a:noFill/>
          </a:ln>
        </p:spPr>
      </p:sp>
      <p:sp>
        <p:nvSpPr>
          <p:cNvPr id="80" name="Google Shape;80;p17"/>
          <p:cNvSpPr/>
          <p:nvPr>
            <p:ph idx="4" type="pic"/>
          </p:nvPr>
        </p:nvSpPr>
        <p:spPr>
          <a:xfrm>
            <a:off x="4949788" y="1164275"/>
            <a:ext cx="1115700" cy="1118100"/>
          </a:xfrm>
          <a:prstGeom prst="roundRect">
            <a:avLst>
              <a:gd fmla="val 16667" name="adj"/>
            </a:avLst>
          </a:prstGeom>
          <a:noFill/>
          <a:ln>
            <a:noFill/>
          </a:ln>
        </p:spPr>
      </p:sp>
      <p:sp>
        <p:nvSpPr>
          <p:cNvPr id="81" name="Google Shape;81;p17"/>
          <p:cNvSpPr/>
          <p:nvPr>
            <p:ph idx="5" type="pic"/>
          </p:nvPr>
        </p:nvSpPr>
        <p:spPr>
          <a:xfrm>
            <a:off x="6820413" y="1164275"/>
            <a:ext cx="1115700" cy="1118100"/>
          </a:xfrm>
          <a:prstGeom prst="roundRect">
            <a:avLst>
              <a:gd fmla="val 16667" name="adj"/>
            </a:avLst>
          </a:prstGeom>
          <a:noFill/>
          <a:ln>
            <a:noFill/>
          </a:ln>
        </p:spPr>
      </p:sp>
      <p:sp>
        <p:nvSpPr>
          <p:cNvPr id="82" name="Google Shape;82;p17"/>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3" name="Google Shape;83;p17"/>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4" name="Google Shape;84;p17"/>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5" name="Google Shape;85;p17"/>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6" name="Google Shape;86;p17"/>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7" name="Google Shape;87;p17"/>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8" name="Google Shape;88;p17"/>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9" name="Google Shape;89;p17"/>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0" name="Google Shape;90;p17"/>
          <p:cNvSpPr/>
          <p:nvPr>
            <p:ph idx="16" type="pic"/>
          </p:nvPr>
        </p:nvSpPr>
        <p:spPr>
          <a:xfrm>
            <a:off x="3079163" y="2958825"/>
            <a:ext cx="1115700" cy="1118100"/>
          </a:xfrm>
          <a:prstGeom prst="roundRect">
            <a:avLst>
              <a:gd fmla="val 16667" name="adj"/>
            </a:avLst>
          </a:prstGeom>
          <a:noFill/>
          <a:ln>
            <a:noFill/>
          </a:ln>
        </p:spPr>
      </p:sp>
      <p:sp>
        <p:nvSpPr>
          <p:cNvPr id="91" name="Google Shape;91;p17"/>
          <p:cNvSpPr/>
          <p:nvPr>
            <p:ph idx="17" type="pic"/>
          </p:nvPr>
        </p:nvSpPr>
        <p:spPr>
          <a:xfrm>
            <a:off x="4949788" y="2958825"/>
            <a:ext cx="1115700" cy="1118100"/>
          </a:xfrm>
          <a:prstGeom prst="roundRect">
            <a:avLst>
              <a:gd fmla="val 16667" name="adj"/>
            </a:avLst>
          </a:prstGeom>
          <a:noFill/>
          <a:ln>
            <a:noFill/>
          </a:ln>
        </p:spPr>
      </p:sp>
      <p:sp>
        <p:nvSpPr>
          <p:cNvPr id="92" name="Google Shape;92;p17"/>
          <p:cNvSpPr/>
          <p:nvPr>
            <p:ph idx="18" type="pic"/>
          </p:nvPr>
        </p:nvSpPr>
        <p:spPr>
          <a:xfrm>
            <a:off x="6820413" y="2958825"/>
            <a:ext cx="1115700" cy="1118100"/>
          </a:xfrm>
          <a:prstGeom prst="roundRect">
            <a:avLst>
              <a:gd fmla="val 16667" name="adj"/>
            </a:avLst>
          </a:prstGeom>
          <a:noFill/>
          <a:ln>
            <a:noFill/>
          </a:ln>
        </p:spPr>
      </p:sp>
      <p:sp>
        <p:nvSpPr>
          <p:cNvPr id="93" name="Google Shape;93;p17"/>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4" name="Google Shape;94;p17"/>
          <p:cNvSpPr/>
          <p:nvPr>
            <p:ph idx="20" type="pic"/>
          </p:nvPr>
        </p:nvSpPr>
        <p:spPr>
          <a:xfrm>
            <a:off x="1208550" y="2958825"/>
            <a:ext cx="1115700" cy="1118100"/>
          </a:xfrm>
          <a:prstGeom prst="roundRect">
            <a:avLst>
              <a:gd fmla="val 16667" name="adj"/>
            </a:avLst>
          </a:prstGeom>
          <a:noFill/>
          <a:ln>
            <a:noFill/>
          </a:ln>
        </p:spPr>
      </p:sp>
      <p:sp>
        <p:nvSpPr>
          <p:cNvPr id="95" name="Google Shape;95;p17"/>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6" name="Google Shape;96;p17"/>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7" name="Google Shape;97;p17"/>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8" name="Google Shape;98;p17"/>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9" name="Google Shape;99;p17"/>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0" name="Google Shape;100;p17"/>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1" name="Google Shape;101;p17"/>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2" name="Google Shape;102;p17"/>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103" name="Shape 103"/>
        <p:cNvGrpSpPr/>
        <p:nvPr/>
      </p:nvGrpSpPr>
      <p:grpSpPr>
        <a:xfrm>
          <a:off x="0" y="0"/>
          <a:ext cx="0" cy="0"/>
          <a:chOff x="0" y="0"/>
          <a:chExt cx="0" cy="0"/>
        </a:xfrm>
      </p:grpSpPr>
      <p:sp>
        <p:nvSpPr>
          <p:cNvPr id="104" name="Google Shape;104;p18"/>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5" name="Google Shape;105;p18"/>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6" name="Google Shape;106;p18"/>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 name="Google Shape;107;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08" name="Google Shape;108;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09" name="Google Shape;109;p18"/>
          <p:cNvSpPr/>
          <p:nvPr>
            <p:ph idx="3" type="pic"/>
          </p:nvPr>
        </p:nvSpPr>
        <p:spPr>
          <a:xfrm>
            <a:off x="988450" y="2967538"/>
            <a:ext cx="1264200" cy="1258500"/>
          </a:xfrm>
          <a:prstGeom prst="roundRect">
            <a:avLst>
              <a:gd fmla="val 16718" name="adj"/>
            </a:avLst>
          </a:prstGeom>
          <a:noFill/>
          <a:ln>
            <a:noFill/>
          </a:ln>
        </p:spPr>
      </p:sp>
      <p:sp>
        <p:nvSpPr>
          <p:cNvPr id="110" name="Google Shape;110;p18"/>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1" name="Google Shape;111;p18"/>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2" name="Google Shape;112;p18"/>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13" name="Google Shape;113;p18"/>
          <p:cNvSpPr/>
          <p:nvPr>
            <p:ph idx="7" type="pic"/>
          </p:nvPr>
        </p:nvSpPr>
        <p:spPr>
          <a:xfrm>
            <a:off x="4685500" y="1169975"/>
            <a:ext cx="1264200" cy="1258500"/>
          </a:xfrm>
          <a:prstGeom prst="roundRect">
            <a:avLst>
              <a:gd fmla="val 16718" name="adj"/>
            </a:avLst>
          </a:prstGeom>
          <a:noFill/>
          <a:ln>
            <a:noFill/>
          </a:ln>
        </p:spPr>
      </p:sp>
      <p:sp>
        <p:nvSpPr>
          <p:cNvPr id="114" name="Google Shape;114;p18"/>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5" name="Google Shape;115;p18"/>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6" name="Google Shape;116;p18"/>
          <p:cNvSpPr/>
          <p:nvPr>
            <p:ph idx="13" type="pic"/>
          </p:nvPr>
        </p:nvSpPr>
        <p:spPr>
          <a:xfrm>
            <a:off x="4685500" y="2967538"/>
            <a:ext cx="1264200" cy="1258500"/>
          </a:xfrm>
          <a:prstGeom prst="roundRect">
            <a:avLst>
              <a:gd fmla="val 16718" name="adj"/>
            </a:avLst>
          </a:prstGeom>
          <a:noFill/>
          <a:ln>
            <a:noFill/>
          </a:ln>
        </p:spPr>
      </p:sp>
      <p:sp>
        <p:nvSpPr>
          <p:cNvPr id="117" name="Google Shape;117;p18"/>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8" name="Google Shape;118;p18"/>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9" name="Google Shape;119;p18"/>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20" name="Google Shape;120;p18"/>
          <p:cNvSpPr/>
          <p:nvPr>
            <p:ph idx="17" type="pic"/>
          </p:nvPr>
        </p:nvSpPr>
        <p:spPr>
          <a:xfrm>
            <a:off x="988450" y="1169975"/>
            <a:ext cx="1264200" cy="1258500"/>
          </a:xfrm>
          <a:prstGeom prst="roundRect">
            <a:avLst>
              <a:gd fmla="val 16718" name="adj"/>
            </a:avLst>
          </a:prstGeom>
          <a:noFill/>
          <a:ln>
            <a:noFill/>
          </a:ln>
        </p:spPr>
      </p:sp>
      <p:sp>
        <p:nvSpPr>
          <p:cNvPr id="121" name="Google Shape;121;p18"/>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22" name="Google Shape;122;p18"/>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23" name="Google Shape;123;p18"/>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26" name="Google Shape;126;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27" name="Google Shape;127;p19"/>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128" name="Google Shape;128;p19"/>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129" name="Shape 129"/>
        <p:cNvGrpSpPr/>
        <p:nvPr/>
      </p:nvGrpSpPr>
      <p:grpSpPr>
        <a:xfrm>
          <a:off x="0" y="0"/>
          <a:ext cx="0" cy="0"/>
          <a:chOff x="0" y="0"/>
          <a:chExt cx="0" cy="0"/>
        </a:xfrm>
      </p:grpSpPr>
      <p:sp>
        <p:nvSpPr>
          <p:cNvPr id="130" name="Google Shape;130;p20"/>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1" name="Google Shape;131;p20"/>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2" name="Google Shape;132;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3" name="Google Shape;133;p2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34" name="Google Shape;134;p20"/>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135" name="Shape 135"/>
        <p:cNvGrpSpPr/>
        <p:nvPr/>
      </p:nvGrpSpPr>
      <p:grpSpPr>
        <a:xfrm>
          <a:off x="0" y="0"/>
          <a:ext cx="0" cy="0"/>
          <a:chOff x="0" y="0"/>
          <a:chExt cx="0" cy="0"/>
        </a:xfrm>
      </p:grpSpPr>
      <p:sp>
        <p:nvSpPr>
          <p:cNvPr id="136" name="Google Shape;136;p21"/>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137" name="Google Shape;137;p21"/>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138" name="Google Shape;138;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9" name="Google Shape;139;p21"/>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142" name="Google Shape;142;p22"/>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143" name="Google Shape;143;p22"/>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144" name="Google Shape;144;p22"/>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45" name="Shape 145"/>
        <p:cNvGrpSpPr/>
        <p:nvPr/>
      </p:nvGrpSpPr>
      <p:grpSpPr>
        <a:xfrm>
          <a:off x="0" y="0"/>
          <a:ext cx="0" cy="0"/>
          <a:chOff x="0" y="0"/>
          <a:chExt cx="0" cy="0"/>
        </a:xfrm>
      </p:grpSpPr>
      <p:sp>
        <p:nvSpPr>
          <p:cNvPr id="146" name="Google Shape;146;p23"/>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47" name="Google Shape;147;p23"/>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8" name="Google Shape;148;p23"/>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9" name="Google Shape;149;p23"/>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0" name="Google Shape;150;p23"/>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1" name="Google Shape;151;p23"/>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2" name="Google Shape;152;p23"/>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53" name="Google Shape;153;p23"/>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54" name="Google Shape;154;p23"/>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5" name="Google Shape;155;p23"/>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6" name="Google Shape;156;p23"/>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7" name="Google Shape;157;p23"/>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8" name="Google Shape;158;p23"/>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9" name="Google Shape;159;p23"/>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60" name="Google Shape;160;p23"/>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1" name="Google Shape;161;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62" name="Google Shape;162;p23"/>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3" name="Google Shape;163;p23"/>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4" name="Google Shape;164;p23"/>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5" name="Google Shape;165;p23"/>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6" name="Google Shape;166;p23"/>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7" name="Google Shape;167;p23"/>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8" name="Google Shape;168;p23"/>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71" name="Google Shape;171;p24"/>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72" name="Google Shape;172;p24"/>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3" name="Google Shape;173;p2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74" name="Google Shape;174;p24"/>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75" name="Google Shape;175;p24"/>
          <p:cNvSpPr/>
          <p:nvPr>
            <p:ph idx="2" type="pic"/>
          </p:nvPr>
        </p:nvSpPr>
        <p:spPr>
          <a:xfrm>
            <a:off x="5212300" y="460300"/>
            <a:ext cx="3702900" cy="4136100"/>
          </a:xfrm>
          <a:prstGeom prst="roundRect">
            <a:avLst>
              <a:gd fmla="val 6865" name="adj"/>
            </a:avLst>
          </a:prstGeom>
          <a:noFill/>
          <a:ln>
            <a:noFill/>
          </a:ln>
        </p:spPr>
      </p:sp>
      <p:sp>
        <p:nvSpPr>
          <p:cNvPr id="176" name="Google Shape;176;p24"/>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7" name="Google Shape;177;p24"/>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8" name="Google Shape;178;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79" name="Google Shape;179;p2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82" name="Google Shape;182;p25"/>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83" name="Google Shape;183;p25"/>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84" name="Google Shape;184;p25"/>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5" name="Google Shape;185;p25"/>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86" name="Google Shape;186;p2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87" name="Google Shape;187;p25"/>
          <p:cNvSpPr/>
          <p:nvPr>
            <p:ph idx="2" type="pic"/>
          </p:nvPr>
        </p:nvSpPr>
        <p:spPr>
          <a:xfrm>
            <a:off x="5212300" y="460300"/>
            <a:ext cx="3702900" cy="4136100"/>
          </a:xfrm>
          <a:prstGeom prst="roundRect">
            <a:avLst>
              <a:gd fmla="val 6865" name="adj"/>
            </a:avLst>
          </a:prstGeom>
          <a:noFill/>
          <a:ln>
            <a:noFill/>
          </a:ln>
        </p:spPr>
      </p:sp>
      <p:sp>
        <p:nvSpPr>
          <p:cNvPr id="188" name="Google Shape;188;p2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89" name="Google Shape;189;p25"/>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0" name="Google Shape;190;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1" name="Google Shape;191;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92"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94" name="Google Shape;194;p26"/>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95" name="Google Shape;195;p26"/>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96" name="Google Shape;196;p26"/>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97" name="Google Shape;197;p26"/>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98" name="Google Shape;198;p26"/>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99" name="Google Shape;199;p26"/>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0" name="Google Shape;200;p26"/>
          <p:cNvSpPr/>
          <p:nvPr>
            <p:ph idx="2" type="pic"/>
          </p:nvPr>
        </p:nvSpPr>
        <p:spPr>
          <a:xfrm>
            <a:off x="313800" y="460300"/>
            <a:ext cx="3702900" cy="4136100"/>
          </a:xfrm>
          <a:prstGeom prst="roundRect">
            <a:avLst>
              <a:gd fmla="val 6865" name="adj"/>
            </a:avLst>
          </a:prstGeom>
          <a:noFill/>
          <a:ln>
            <a:noFill/>
          </a:ln>
        </p:spPr>
      </p:sp>
      <p:sp>
        <p:nvSpPr>
          <p:cNvPr id="201" name="Google Shape;201;p26"/>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203" name="Google Shape;203;p26"/>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204" name="Shape 204"/>
        <p:cNvGrpSpPr/>
        <p:nvPr/>
      </p:nvGrpSpPr>
      <p:grpSpPr>
        <a:xfrm>
          <a:off x="0" y="0"/>
          <a:ext cx="0" cy="0"/>
          <a:chOff x="0" y="0"/>
          <a:chExt cx="0" cy="0"/>
        </a:xfrm>
      </p:grpSpPr>
      <p:pic>
        <p:nvPicPr>
          <p:cNvPr id="205" name="Google Shape;205;p27"/>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206" name="Google Shape;206;p27"/>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207" name="Google Shape;207;p27"/>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208" name="Google Shape;208;p27"/>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09" name="Google Shape;209;p27"/>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210" name="Google Shape;210;p27"/>
          <p:cNvSpPr/>
          <p:nvPr>
            <p:ph idx="2" type="pic"/>
          </p:nvPr>
        </p:nvSpPr>
        <p:spPr>
          <a:xfrm>
            <a:off x="5212300" y="460300"/>
            <a:ext cx="3702900" cy="4136100"/>
          </a:xfrm>
          <a:prstGeom prst="roundRect">
            <a:avLst>
              <a:gd fmla="val 6865" name="adj"/>
            </a:avLst>
          </a:prstGeom>
          <a:noFill/>
          <a:ln>
            <a:noFill/>
          </a:ln>
        </p:spPr>
      </p:sp>
      <p:sp>
        <p:nvSpPr>
          <p:cNvPr id="211" name="Google Shape;211;p27"/>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2" name="Google Shape;212;p27"/>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13" name="Google Shape;213;p2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214" name="Google Shape;214;p2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215" name="Shape 215"/>
        <p:cNvGrpSpPr/>
        <p:nvPr/>
      </p:nvGrpSpPr>
      <p:grpSpPr>
        <a:xfrm>
          <a:off x="0" y="0"/>
          <a:ext cx="0" cy="0"/>
          <a:chOff x="0" y="0"/>
          <a:chExt cx="0" cy="0"/>
        </a:xfrm>
      </p:grpSpPr>
      <p:sp>
        <p:nvSpPr>
          <p:cNvPr id="216" name="Google Shape;216;p28"/>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28"/>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28"/>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9" name="Google Shape;219;p28"/>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220" name="Google Shape;220;p28"/>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1" name="Google Shape;221;p28"/>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2" name="Google Shape;222;p2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23" name="Google Shape;223;p2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4" name="Google Shape;224;p28"/>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227" name="Google Shape;227;p29"/>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228" name="Google Shape;228;p29"/>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29" name="Google Shape;229;p29"/>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30" name="Google Shape;230;p29"/>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231" name="Google Shape;231;p29"/>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29"/>
          <p:cNvSpPr/>
          <p:nvPr>
            <p:ph idx="5" type="pic"/>
          </p:nvPr>
        </p:nvSpPr>
        <p:spPr>
          <a:xfrm>
            <a:off x="309350" y="1425725"/>
            <a:ext cx="1409700" cy="1409700"/>
          </a:xfrm>
          <a:prstGeom prst="roundRect">
            <a:avLst>
              <a:gd fmla="val 16667" name="adj"/>
            </a:avLst>
          </a:prstGeom>
          <a:noFill/>
          <a:ln>
            <a:noFill/>
          </a:ln>
        </p:spPr>
      </p:sp>
      <p:pic>
        <p:nvPicPr>
          <p:cNvPr id="233" name="Google Shape;233;p29"/>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234" name="Google Shape;234;p29"/>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235" name="Google Shape;235;p29"/>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36" name="Google Shape;236;p2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7" name="Google Shape;237;p29"/>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40" name="Google Shape;240;p30"/>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1" name="Google Shape;241;p30"/>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2" name="Google Shape;242;p30"/>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3" name="Google Shape;243;p30"/>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4" name="Google Shape;244;p30"/>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5" name="Google Shape;245;p30"/>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6" name="Google Shape;246;p30"/>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7" name="Google Shape;247;p30"/>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8" name="Google Shape;248;p30"/>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9" name="Google Shape;249;p30"/>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50" name="Google Shape;250;p30"/>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1" name="Google Shape;251;p30"/>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2" name="Google Shape;252;p30"/>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3" name="Google Shape;253;p30"/>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4" name="Google Shape;254;p3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55" name="Google Shape;255;p30"/>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6" name="Google Shape;256;p30"/>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7" name="Google Shape;257;p30"/>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8" name="Google Shape;258;p30"/>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9" name="Google Shape;259;p30"/>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0" name="Google Shape;260;p30"/>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1" name="Google Shape;261;p30"/>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2" name="Google Shape;262;p30"/>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3" name="Google Shape;263;p30"/>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64" name="Google Shape;264;p30"/>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5" name="Google Shape;265;p3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66" name="Google Shape;266;p3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67" name="Shape 267"/>
        <p:cNvGrpSpPr/>
        <p:nvPr/>
      </p:nvGrpSpPr>
      <p:grpSpPr>
        <a:xfrm>
          <a:off x="0" y="0"/>
          <a:ext cx="0" cy="0"/>
          <a:chOff x="0" y="0"/>
          <a:chExt cx="0" cy="0"/>
        </a:xfrm>
      </p:grpSpPr>
      <p:pic>
        <p:nvPicPr>
          <p:cNvPr id="268" name="Google Shape;268;p3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69" name="Google Shape;269;p31"/>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0" name="Google Shape;270;p31"/>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1" name="Google Shape;271;p31"/>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72" name="Google Shape;272;p31"/>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3" name="Google Shape;273;p31"/>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4" name="Google Shape;274;p31"/>
          <p:cNvSpPr/>
          <p:nvPr>
            <p:ph idx="5" type="pic"/>
          </p:nvPr>
        </p:nvSpPr>
        <p:spPr>
          <a:xfrm>
            <a:off x="309350" y="952800"/>
            <a:ext cx="2754000" cy="1634100"/>
          </a:xfrm>
          <a:prstGeom prst="roundRect">
            <a:avLst>
              <a:gd fmla="val 16667" name="adj"/>
            </a:avLst>
          </a:prstGeom>
          <a:noFill/>
          <a:ln>
            <a:noFill/>
          </a:ln>
        </p:spPr>
      </p:sp>
      <p:sp>
        <p:nvSpPr>
          <p:cNvPr id="275" name="Google Shape;275;p31"/>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6" name="Google Shape;276;p31"/>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77" name="Google Shape;277;p31"/>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78" name="Google Shape;278;p3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9" name="Google Shape;279;p31"/>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0" name="Google Shape;280;p31"/>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3" name="Google Shape;283;p32"/>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4" name="Google Shape;284;p32"/>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5" name="Google Shape;285;p32"/>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86" name="Google Shape;286;p32"/>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7" name="Google Shape;287;p32"/>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8" name="Google Shape;288;p32"/>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9" name="Google Shape;289;p32"/>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0" name="Google Shape;290;p3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1" name="Google Shape;291;p32"/>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2" name="Google Shape;292;p32"/>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3" name="Google Shape;293;p32"/>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4" name="Google Shape;294;p32"/>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5" name="Google Shape;295;p32"/>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6" name="Google Shape;296;p32"/>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7" name="Google Shape;297;p32"/>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8" name="Google Shape;298;p32"/>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9" name="Google Shape;299;p32"/>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0" name="Google Shape;300;p32"/>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301" name="Google Shape;301;p32"/>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2" name="Google Shape;302;p32"/>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3" name="Google Shape;303;p32"/>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4" name="Google Shape;304;p32"/>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5" name="Google Shape;305;p32"/>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6" name="Google Shape;306;p32"/>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7" name="Google Shape;307;p32"/>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8" name="Google Shape;308;p32"/>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9" name="Google Shape;309;p32"/>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310" name="Shape 310"/>
        <p:cNvGrpSpPr/>
        <p:nvPr/>
      </p:nvGrpSpPr>
      <p:grpSpPr>
        <a:xfrm>
          <a:off x="0" y="0"/>
          <a:ext cx="0" cy="0"/>
          <a:chOff x="0" y="0"/>
          <a:chExt cx="0" cy="0"/>
        </a:xfrm>
      </p:grpSpPr>
      <p:sp>
        <p:nvSpPr>
          <p:cNvPr id="311" name="Google Shape;311;p33"/>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2" name="Google Shape;312;p33"/>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3" name="Google Shape;313;p33"/>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4" name="Google Shape;314;p33"/>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15" name="Google Shape;315;p33"/>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16" name="Google Shape;316;p33"/>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7" name="Google Shape;317;p3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18" name="Google Shape;318;p33"/>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9" name="Google Shape;319;p33"/>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320" name="Google Shape;320;p33"/>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21" name="Google Shape;321;p3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22" name="Google Shape;322;p33"/>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323" name="Shape 323"/>
        <p:cNvGrpSpPr/>
        <p:nvPr/>
      </p:nvGrpSpPr>
      <p:grpSpPr>
        <a:xfrm>
          <a:off x="0" y="0"/>
          <a:ext cx="0" cy="0"/>
          <a:chOff x="0" y="0"/>
          <a:chExt cx="0" cy="0"/>
        </a:xfrm>
      </p:grpSpPr>
      <p:pic>
        <p:nvPicPr>
          <p:cNvPr id="324" name="Google Shape;324;p34"/>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25" name="Google Shape;325;p3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6" name="Google Shape;326;p34"/>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7" name="Google Shape;327;p34"/>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8" name="Google Shape;328;p34"/>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9" name="Google Shape;329;p34"/>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0" name="Google Shape;330;p34"/>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1" name="Google Shape;331;p34"/>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2" name="Google Shape;332;p34"/>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3" name="Google Shape;333;p34"/>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4" name="Google Shape;334;p34"/>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5" name="Google Shape;335;p34"/>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6" name="Google Shape;336;p34"/>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7" name="Google Shape;337;p3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8" name="Google Shape;338;p3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339" name="Shape 339"/>
        <p:cNvGrpSpPr/>
        <p:nvPr/>
      </p:nvGrpSpPr>
      <p:grpSpPr>
        <a:xfrm>
          <a:off x="0" y="0"/>
          <a:ext cx="0" cy="0"/>
          <a:chOff x="0" y="0"/>
          <a:chExt cx="0" cy="0"/>
        </a:xfrm>
      </p:grpSpPr>
      <p:sp>
        <p:nvSpPr>
          <p:cNvPr id="340" name="Google Shape;340;p35"/>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1" name="Google Shape;341;p35"/>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2" name="Google Shape;342;p35"/>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3" name="Google Shape;343;p35"/>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4" name="Google Shape;344;p35"/>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45" name="Google Shape;345;p35"/>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46" name="Google Shape;346;p35"/>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7" name="Google Shape;347;p35"/>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48" name="Google Shape;348;p35"/>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9" name="Google Shape;349;p35"/>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0" name="Google Shape;350;p3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51" name="Google Shape;351;p35"/>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2" name="Google Shape;352;p3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3" name="Google Shape;353;p35"/>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54" name="Shape 354"/>
        <p:cNvGrpSpPr/>
        <p:nvPr/>
      </p:nvGrpSpPr>
      <p:grpSpPr>
        <a:xfrm>
          <a:off x="0" y="0"/>
          <a:ext cx="0" cy="0"/>
          <a:chOff x="0" y="0"/>
          <a:chExt cx="0" cy="0"/>
        </a:xfrm>
      </p:grpSpPr>
      <p:sp>
        <p:nvSpPr>
          <p:cNvPr id="355" name="Google Shape;355;p36"/>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56" name="Google Shape;356;p36"/>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57" name="Google Shape;357;p3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8" name="Google Shape;358;p36"/>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59" name="Google Shape;359;p36"/>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60" name="Google Shape;360;p36"/>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61" name="Google Shape;361;p36"/>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2" name="Google Shape;362;p36"/>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3" name="Google Shape;363;p36"/>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64" name="Shape 364"/>
        <p:cNvGrpSpPr/>
        <p:nvPr/>
      </p:nvGrpSpPr>
      <p:grpSpPr>
        <a:xfrm>
          <a:off x="0" y="0"/>
          <a:ext cx="0" cy="0"/>
          <a:chOff x="0" y="0"/>
          <a:chExt cx="0" cy="0"/>
        </a:xfrm>
      </p:grpSpPr>
      <p:pic>
        <p:nvPicPr>
          <p:cNvPr id="365" name="Google Shape;365;p37"/>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66" name="Google Shape;366;p3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67" name="Google Shape;367;p37"/>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68" name="Google Shape;368;p37"/>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69" name="Google Shape;369;p37"/>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70" name="Google Shape;370;p37"/>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71" name="Google Shape;371;p3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72" name="Shape 372"/>
        <p:cNvGrpSpPr/>
        <p:nvPr/>
      </p:nvGrpSpPr>
      <p:grpSpPr>
        <a:xfrm>
          <a:off x="0" y="0"/>
          <a:ext cx="0" cy="0"/>
          <a:chOff x="0" y="0"/>
          <a:chExt cx="0" cy="0"/>
        </a:xfrm>
      </p:grpSpPr>
      <p:sp>
        <p:nvSpPr>
          <p:cNvPr id="373" name="Google Shape;373;p38"/>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74" name="Shape 374"/>
        <p:cNvGrpSpPr/>
        <p:nvPr/>
      </p:nvGrpSpPr>
      <p:grpSpPr>
        <a:xfrm>
          <a:off x="0" y="0"/>
          <a:ext cx="0" cy="0"/>
          <a:chOff x="0" y="0"/>
          <a:chExt cx="0" cy="0"/>
        </a:xfrm>
      </p:grpSpPr>
      <p:sp>
        <p:nvSpPr>
          <p:cNvPr id="375" name="Google Shape;375;p3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6" name="Google Shape;37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77" name="Shape 377"/>
        <p:cNvGrpSpPr/>
        <p:nvPr/>
      </p:nvGrpSpPr>
      <p:grpSpPr>
        <a:xfrm>
          <a:off x="0" y="0"/>
          <a:ext cx="0" cy="0"/>
          <a:chOff x="0" y="0"/>
          <a:chExt cx="0" cy="0"/>
        </a:xfrm>
      </p:grpSpPr>
      <p:sp>
        <p:nvSpPr>
          <p:cNvPr id="378" name="Google Shape;37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9" name="Google Shape;379;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40"/>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1" name="Shape 381"/>
        <p:cNvGrpSpPr/>
        <p:nvPr/>
      </p:nvGrpSpPr>
      <p:grpSpPr>
        <a:xfrm>
          <a:off x="0" y="0"/>
          <a:ext cx="0" cy="0"/>
          <a:chOff x="0" y="0"/>
          <a:chExt cx="0" cy="0"/>
        </a:xfrm>
      </p:grpSpPr>
      <p:sp>
        <p:nvSpPr>
          <p:cNvPr id="382" name="Google Shape;382;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3" name="Shape 383"/>
        <p:cNvGrpSpPr/>
        <p:nvPr/>
      </p:nvGrpSpPr>
      <p:grpSpPr>
        <a:xfrm>
          <a:off x="0" y="0"/>
          <a:ext cx="0" cy="0"/>
          <a:chOff x="0" y="0"/>
          <a:chExt cx="0" cy="0"/>
        </a:xfrm>
      </p:grpSpPr>
      <p:sp>
        <p:nvSpPr>
          <p:cNvPr id="384" name="Google Shape;384;p42"/>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85" name="Google Shape;385;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86" name="Shape 386"/>
        <p:cNvGrpSpPr/>
        <p:nvPr/>
      </p:nvGrpSpPr>
      <p:grpSpPr>
        <a:xfrm>
          <a:off x="0" y="0"/>
          <a:ext cx="0" cy="0"/>
          <a:chOff x="0" y="0"/>
          <a:chExt cx="0" cy="0"/>
        </a:xfrm>
      </p:grpSpPr>
      <p:sp>
        <p:nvSpPr>
          <p:cNvPr id="387" name="Google Shape;387;p43"/>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88" name="Google Shape;388;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9" name="Google Shape;389;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90" name="Shape 390"/>
        <p:cNvGrpSpPr/>
        <p:nvPr/>
      </p:nvGrpSpPr>
      <p:grpSpPr>
        <a:xfrm>
          <a:off x="0" y="0"/>
          <a:ext cx="0" cy="0"/>
          <a:chOff x="0" y="0"/>
          <a:chExt cx="0" cy="0"/>
        </a:xfrm>
      </p:grpSpPr>
      <p:sp>
        <p:nvSpPr>
          <p:cNvPr id="391" name="Google Shape;391;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2" name="Shape 392"/>
        <p:cNvGrpSpPr/>
        <p:nvPr/>
      </p:nvGrpSpPr>
      <p:grpSpPr>
        <a:xfrm>
          <a:off x="0" y="0"/>
          <a:ext cx="0" cy="0"/>
          <a:chOff x="0" y="0"/>
          <a:chExt cx="0" cy="0"/>
        </a:xfrm>
      </p:grpSpPr>
      <p:sp>
        <p:nvSpPr>
          <p:cNvPr id="393" name="Google Shape;393;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94" name="Google Shape;394;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5" name="Shape 39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96" name="Shape 396"/>
        <p:cNvGrpSpPr/>
        <p:nvPr/>
      </p:nvGrpSpPr>
      <p:grpSpPr>
        <a:xfrm>
          <a:off x="0" y="0"/>
          <a:ext cx="0" cy="0"/>
          <a:chOff x="0" y="0"/>
          <a:chExt cx="0" cy="0"/>
        </a:xfrm>
      </p:grpSpPr>
      <p:sp>
        <p:nvSpPr>
          <p:cNvPr id="397" name="Google Shape;397;p47"/>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9" name="Google Shape;399;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0" name="Google Shape;400;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2" name="Google Shape;402;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3" name="Google Shape;403;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04" name="Shape 404"/>
        <p:cNvGrpSpPr/>
        <p:nvPr/>
      </p:nvGrpSpPr>
      <p:grpSpPr>
        <a:xfrm>
          <a:off x="0" y="0"/>
          <a:ext cx="0" cy="0"/>
          <a:chOff x="0" y="0"/>
          <a:chExt cx="0" cy="0"/>
        </a:xfrm>
      </p:grpSpPr>
      <p:sp>
        <p:nvSpPr>
          <p:cNvPr id="405" name="Google Shape;405;p4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7" name="Google Shape;407;p4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08" name="Shape 408"/>
        <p:cNvGrpSpPr/>
        <p:nvPr/>
      </p:nvGrpSpPr>
      <p:grpSpPr>
        <a:xfrm>
          <a:off x="0" y="0"/>
          <a:ext cx="0" cy="0"/>
          <a:chOff x="0" y="0"/>
          <a:chExt cx="0" cy="0"/>
        </a:xfrm>
      </p:grpSpPr>
      <p:sp>
        <p:nvSpPr>
          <p:cNvPr id="409" name="Google Shape;409;p49"/>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0" name="Google Shape;410;p4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1" name="Google Shape;411;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14" name="Shape 414"/>
        <p:cNvGrpSpPr/>
        <p:nvPr/>
      </p:nvGrpSpPr>
      <p:grpSpPr>
        <a:xfrm>
          <a:off x="0" y="0"/>
          <a:ext cx="0" cy="0"/>
          <a:chOff x="0" y="0"/>
          <a:chExt cx="0" cy="0"/>
        </a:xfrm>
      </p:grpSpPr>
      <p:sp>
        <p:nvSpPr>
          <p:cNvPr id="415" name="Google Shape;415;p5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6" name="Google Shape;416;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50"/>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8" name="Google Shape;418;p5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5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0" name="Google Shape;420;p5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1" name="Google Shape;421;p5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22" name="Shape 422"/>
        <p:cNvGrpSpPr/>
        <p:nvPr/>
      </p:nvGrpSpPr>
      <p:grpSpPr>
        <a:xfrm>
          <a:off x="0" y="0"/>
          <a:ext cx="0" cy="0"/>
          <a:chOff x="0" y="0"/>
          <a:chExt cx="0" cy="0"/>
        </a:xfrm>
      </p:grpSpPr>
      <p:sp>
        <p:nvSpPr>
          <p:cNvPr id="423" name="Google Shape;423;p5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4" name="Google Shape;424;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5" name="Google Shape;425;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6" name="Google Shape;426;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7" name="Google Shape;427;p51"/>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28" name="Google Shape;428;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9" name="Google Shape;429;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0" name="Google Shape;430;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1" name="Google Shape;431;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32" name="Shape 432"/>
        <p:cNvGrpSpPr/>
        <p:nvPr/>
      </p:nvGrpSpPr>
      <p:grpSpPr>
        <a:xfrm>
          <a:off x="0" y="0"/>
          <a:ext cx="0" cy="0"/>
          <a:chOff x="0" y="0"/>
          <a:chExt cx="0" cy="0"/>
        </a:xfrm>
      </p:grpSpPr>
      <p:sp>
        <p:nvSpPr>
          <p:cNvPr id="433" name="Google Shape;433;p5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4" name="Google Shape;434;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35" name="Shape 435"/>
        <p:cNvGrpSpPr/>
        <p:nvPr/>
      </p:nvGrpSpPr>
      <p:grpSpPr>
        <a:xfrm>
          <a:off x="0" y="0"/>
          <a:ext cx="0" cy="0"/>
          <a:chOff x="0" y="0"/>
          <a:chExt cx="0" cy="0"/>
        </a:xfrm>
      </p:grpSpPr>
      <p:sp>
        <p:nvSpPr>
          <p:cNvPr id="436" name="Google Shape;436;p5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37" name="Google Shape;437;p53"/>
          <p:cNvSpPr/>
          <p:nvPr>
            <p:ph idx="2" type="pic"/>
          </p:nvPr>
        </p:nvSpPr>
        <p:spPr>
          <a:xfrm>
            <a:off x="4804825" y="1133300"/>
            <a:ext cx="4027500" cy="2392800"/>
          </a:xfrm>
          <a:prstGeom prst="rect">
            <a:avLst/>
          </a:prstGeom>
          <a:noFill/>
          <a:ln>
            <a:noFill/>
          </a:ln>
        </p:spPr>
      </p:sp>
      <p:sp>
        <p:nvSpPr>
          <p:cNvPr id="438" name="Google Shape;438;p53"/>
          <p:cNvSpPr/>
          <p:nvPr>
            <p:ph idx="3" type="pic"/>
          </p:nvPr>
        </p:nvSpPr>
        <p:spPr>
          <a:xfrm>
            <a:off x="311725" y="1133300"/>
            <a:ext cx="4027500" cy="2392800"/>
          </a:xfrm>
          <a:prstGeom prst="rect">
            <a:avLst/>
          </a:prstGeom>
          <a:noFill/>
          <a:ln>
            <a:noFill/>
          </a:ln>
        </p:spPr>
      </p:sp>
      <p:sp>
        <p:nvSpPr>
          <p:cNvPr id="439" name="Google Shape;439;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0" name="Google Shape;440;p5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41" name="Google Shape;441;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2" name="Google Shape;442;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43" name="Shape 443"/>
        <p:cNvGrpSpPr/>
        <p:nvPr/>
      </p:nvGrpSpPr>
      <p:grpSpPr>
        <a:xfrm>
          <a:off x="0" y="0"/>
          <a:ext cx="0" cy="0"/>
          <a:chOff x="0" y="0"/>
          <a:chExt cx="0" cy="0"/>
        </a:xfrm>
      </p:grpSpPr>
      <p:sp>
        <p:nvSpPr>
          <p:cNvPr id="444" name="Google Shape;444;p5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5" name="Google Shape;445;p54"/>
          <p:cNvSpPr/>
          <p:nvPr>
            <p:ph idx="2" type="pic"/>
          </p:nvPr>
        </p:nvSpPr>
        <p:spPr>
          <a:xfrm>
            <a:off x="6205225" y="1128325"/>
            <a:ext cx="2627100" cy="2273100"/>
          </a:xfrm>
          <a:prstGeom prst="rect">
            <a:avLst/>
          </a:prstGeom>
          <a:noFill/>
          <a:ln>
            <a:noFill/>
          </a:ln>
        </p:spPr>
      </p:sp>
      <p:sp>
        <p:nvSpPr>
          <p:cNvPr id="446" name="Google Shape;446;p54"/>
          <p:cNvSpPr/>
          <p:nvPr>
            <p:ph idx="3" type="pic"/>
          </p:nvPr>
        </p:nvSpPr>
        <p:spPr>
          <a:xfrm>
            <a:off x="311725" y="1128325"/>
            <a:ext cx="2627100" cy="2273100"/>
          </a:xfrm>
          <a:prstGeom prst="rect">
            <a:avLst/>
          </a:prstGeom>
          <a:noFill/>
          <a:ln>
            <a:noFill/>
          </a:ln>
        </p:spPr>
      </p:sp>
      <p:sp>
        <p:nvSpPr>
          <p:cNvPr id="447" name="Google Shape;447;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8" name="Google Shape;448;p54"/>
          <p:cNvSpPr/>
          <p:nvPr>
            <p:ph idx="5" type="pic"/>
          </p:nvPr>
        </p:nvSpPr>
        <p:spPr>
          <a:xfrm>
            <a:off x="3255250" y="1128325"/>
            <a:ext cx="2627100" cy="2273100"/>
          </a:xfrm>
          <a:prstGeom prst="rect">
            <a:avLst/>
          </a:prstGeom>
          <a:noFill/>
          <a:ln>
            <a:noFill/>
          </a:ln>
        </p:spPr>
      </p:sp>
      <p:sp>
        <p:nvSpPr>
          <p:cNvPr id="449" name="Google Shape;449;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0" name="Google Shape;450;p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1" name="Google Shape;451;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2" name="Google Shape;452;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3" name="Google Shape;453;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54" name="Shape 454"/>
        <p:cNvGrpSpPr/>
        <p:nvPr/>
      </p:nvGrpSpPr>
      <p:grpSpPr>
        <a:xfrm>
          <a:off x="0" y="0"/>
          <a:ext cx="0" cy="0"/>
          <a:chOff x="0" y="0"/>
          <a:chExt cx="0" cy="0"/>
        </a:xfrm>
      </p:grpSpPr>
      <p:sp>
        <p:nvSpPr>
          <p:cNvPr id="455" name="Google Shape;455;p5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56" name="Shape 456"/>
        <p:cNvGrpSpPr/>
        <p:nvPr/>
      </p:nvGrpSpPr>
      <p:grpSpPr>
        <a:xfrm>
          <a:off x="0" y="0"/>
          <a:ext cx="0" cy="0"/>
          <a:chOff x="0" y="0"/>
          <a:chExt cx="0" cy="0"/>
        </a:xfrm>
      </p:grpSpPr>
      <p:sp>
        <p:nvSpPr>
          <p:cNvPr id="457" name="Google Shape;457;p56"/>
          <p:cNvSpPr/>
          <p:nvPr>
            <p:ph idx="2" type="pic"/>
          </p:nvPr>
        </p:nvSpPr>
        <p:spPr>
          <a:xfrm>
            <a:off x="3389600" y="118913"/>
            <a:ext cx="1643700" cy="1535100"/>
          </a:xfrm>
          <a:prstGeom prst="rect">
            <a:avLst/>
          </a:prstGeom>
          <a:noFill/>
          <a:ln>
            <a:noFill/>
          </a:ln>
        </p:spPr>
      </p:sp>
      <p:sp>
        <p:nvSpPr>
          <p:cNvPr id="458" name="Google Shape;458;p56"/>
          <p:cNvSpPr/>
          <p:nvPr>
            <p:ph idx="3" type="pic"/>
          </p:nvPr>
        </p:nvSpPr>
        <p:spPr>
          <a:xfrm>
            <a:off x="5195935" y="118913"/>
            <a:ext cx="1643700" cy="1535100"/>
          </a:xfrm>
          <a:prstGeom prst="rect">
            <a:avLst/>
          </a:prstGeom>
          <a:noFill/>
          <a:ln>
            <a:noFill/>
          </a:ln>
        </p:spPr>
      </p:sp>
      <p:sp>
        <p:nvSpPr>
          <p:cNvPr id="459" name="Google Shape;459;p56"/>
          <p:cNvSpPr/>
          <p:nvPr>
            <p:ph idx="4" type="pic"/>
          </p:nvPr>
        </p:nvSpPr>
        <p:spPr>
          <a:xfrm>
            <a:off x="7002270" y="118913"/>
            <a:ext cx="1643700" cy="1535100"/>
          </a:xfrm>
          <a:prstGeom prst="rect">
            <a:avLst/>
          </a:prstGeom>
          <a:noFill/>
          <a:ln>
            <a:noFill/>
          </a:ln>
        </p:spPr>
      </p:sp>
      <p:sp>
        <p:nvSpPr>
          <p:cNvPr id="460" name="Google Shape;460;p56"/>
          <p:cNvSpPr/>
          <p:nvPr>
            <p:ph idx="5" type="pic"/>
          </p:nvPr>
        </p:nvSpPr>
        <p:spPr>
          <a:xfrm>
            <a:off x="3389588" y="1804212"/>
            <a:ext cx="1643700" cy="1535100"/>
          </a:xfrm>
          <a:prstGeom prst="rect">
            <a:avLst/>
          </a:prstGeom>
          <a:noFill/>
          <a:ln>
            <a:noFill/>
          </a:ln>
        </p:spPr>
      </p:sp>
      <p:sp>
        <p:nvSpPr>
          <p:cNvPr id="461" name="Google Shape;461;p56"/>
          <p:cNvSpPr/>
          <p:nvPr>
            <p:ph idx="6" type="pic"/>
          </p:nvPr>
        </p:nvSpPr>
        <p:spPr>
          <a:xfrm>
            <a:off x="5195922" y="1804212"/>
            <a:ext cx="1643700" cy="1535100"/>
          </a:xfrm>
          <a:prstGeom prst="rect">
            <a:avLst/>
          </a:prstGeom>
          <a:noFill/>
          <a:ln>
            <a:noFill/>
          </a:ln>
        </p:spPr>
      </p:sp>
      <p:sp>
        <p:nvSpPr>
          <p:cNvPr id="462" name="Google Shape;462;p56"/>
          <p:cNvSpPr/>
          <p:nvPr>
            <p:ph idx="7" type="pic"/>
          </p:nvPr>
        </p:nvSpPr>
        <p:spPr>
          <a:xfrm>
            <a:off x="7002257" y="1804212"/>
            <a:ext cx="1643700" cy="1535100"/>
          </a:xfrm>
          <a:prstGeom prst="rect">
            <a:avLst/>
          </a:prstGeom>
          <a:noFill/>
          <a:ln>
            <a:noFill/>
          </a:ln>
        </p:spPr>
      </p:sp>
      <p:sp>
        <p:nvSpPr>
          <p:cNvPr id="463" name="Google Shape;463;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4" name="Google Shape;464;p56"/>
          <p:cNvSpPr/>
          <p:nvPr>
            <p:ph idx="8" type="pic"/>
          </p:nvPr>
        </p:nvSpPr>
        <p:spPr>
          <a:xfrm>
            <a:off x="3389588" y="3489487"/>
            <a:ext cx="1643700" cy="1535100"/>
          </a:xfrm>
          <a:prstGeom prst="rect">
            <a:avLst/>
          </a:prstGeom>
          <a:noFill/>
          <a:ln>
            <a:noFill/>
          </a:ln>
        </p:spPr>
      </p:sp>
      <p:sp>
        <p:nvSpPr>
          <p:cNvPr id="465" name="Google Shape;465;p56"/>
          <p:cNvSpPr/>
          <p:nvPr>
            <p:ph idx="9" type="pic"/>
          </p:nvPr>
        </p:nvSpPr>
        <p:spPr>
          <a:xfrm>
            <a:off x="5195922" y="3489487"/>
            <a:ext cx="1643700" cy="1535100"/>
          </a:xfrm>
          <a:prstGeom prst="rect">
            <a:avLst/>
          </a:prstGeom>
          <a:noFill/>
          <a:ln>
            <a:noFill/>
          </a:ln>
        </p:spPr>
      </p:sp>
      <p:sp>
        <p:nvSpPr>
          <p:cNvPr id="466" name="Google Shape;466;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3.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2" name="Google Shape;52;p13"/>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53" name="Google Shape;53;p13"/>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1230150" y="2038853"/>
            <a:ext cx="6683700" cy="8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strument Serif"/>
                <a:ea typeface="Instrument Serif"/>
                <a:cs typeface="Instrument Serif"/>
                <a:sym typeface="Instrument Serif"/>
              </a:rPr>
              <a:t>Sonic Sentiments</a:t>
            </a:r>
            <a:r>
              <a:rPr lang="en">
                <a:latin typeface="Instrument Serif"/>
                <a:ea typeface="Instrument Serif"/>
                <a:cs typeface="Instrument Serif"/>
                <a:sym typeface="Instrument Serif"/>
              </a:rPr>
              <a:t> </a:t>
            </a:r>
            <a:endParaRPr>
              <a:latin typeface="Instrument Serif"/>
              <a:ea typeface="Instrument Serif"/>
              <a:cs typeface="Instrument Serif"/>
              <a:sym typeface="Instrument Serif"/>
            </a:endParaRPr>
          </a:p>
        </p:txBody>
      </p:sp>
      <p:sp>
        <p:nvSpPr>
          <p:cNvPr id="472" name="Google Shape;472;p57"/>
          <p:cNvSpPr txBox="1"/>
          <p:nvPr>
            <p:ph idx="1" type="subTitle"/>
          </p:nvPr>
        </p:nvSpPr>
        <p:spPr>
          <a:xfrm>
            <a:off x="1743975" y="3243900"/>
            <a:ext cx="5515200" cy="5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Group 5: Lynn Nguyen, Justin Wright, Oliver von Mizener</a:t>
            </a:r>
            <a:endParaRPr/>
          </a:p>
          <a:p>
            <a:pPr indent="0" lvl="0" marL="0" rtl="0" algn="ctr">
              <a:spcBef>
                <a:spcPts val="0"/>
              </a:spcBef>
              <a:spcAft>
                <a:spcPts val="0"/>
              </a:spcAft>
              <a:buNone/>
            </a:pPr>
            <a:r>
              <a:rPr lang="en"/>
              <a:t>Data Analytics Boot Camp - Project 4 Presentation</a:t>
            </a:r>
            <a:endParaRPr/>
          </a:p>
        </p:txBody>
      </p:sp>
      <p:sp>
        <p:nvSpPr>
          <p:cNvPr id="473" name="Google Shape;473;p57"/>
          <p:cNvSpPr txBox="1"/>
          <p:nvPr>
            <p:ph idx="1" type="subTitle"/>
          </p:nvPr>
        </p:nvSpPr>
        <p:spPr>
          <a:xfrm>
            <a:off x="1790925" y="2684100"/>
            <a:ext cx="5515200" cy="5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Sentiment Analyzer for Music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358650" y="1455050"/>
            <a:ext cx="8520600" cy="20319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7"/>
          <p:cNvSpPr txBox="1"/>
          <p:nvPr>
            <p:ph idx="1" type="body"/>
          </p:nvPr>
        </p:nvSpPr>
        <p:spPr>
          <a:xfrm>
            <a:off x="4618950" y="882450"/>
            <a:ext cx="4296600" cy="33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Dataset Limitations:</a:t>
            </a:r>
            <a:endParaRPr sz="1100"/>
          </a:p>
          <a:p>
            <a:pPr indent="-298450" lvl="0" marL="457200" rtl="0" algn="l">
              <a:spcBef>
                <a:spcPts val="800"/>
              </a:spcBef>
              <a:spcAft>
                <a:spcPts val="0"/>
              </a:spcAft>
              <a:buSzPts val="1100"/>
              <a:buChar char="●"/>
            </a:pPr>
            <a:r>
              <a:rPr lang="en" sz="1100"/>
              <a:t>Extends only to 2019 with limited genre coverage and fewer </a:t>
            </a:r>
            <a:r>
              <a:rPr lang="en" sz="1100"/>
              <a:t>data points</a:t>
            </a:r>
            <a:r>
              <a:rPr lang="en" sz="1100"/>
              <a:t> on specific categories than ideal.</a:t>
            </a:r>
            <a:endParaRPr sz="1100"/>
          </a:p>
          <a:p>
            <a:pPr indent="0" lvl="0" marL="0" rtl="0" algn="l">
              <a:spcBef>
                <a:spcPts val="800"/>
              </a:spcBef>
              <a:spcAft>
                <a:spcPts val="0"/>
              </a:spcAft>
              <a:buNone/>
            </a:pPr>
            <a:r>
              <a:rPr lang="en" sz="1100"/>
              <a:t>Impact on Analysis:</a:t>
            </a:r>
            <a:endParaRPr sz="1100"/>
          </a:p>
          <a:p>
            <a:pPr indent="-298450" lvl="0" marL="457200" rtl="0" algn="l">
              <a:spcBef>
                <a:spcPts val="800"/>
              </a:spcBef>
              <a:spcAft>
                <a:spcPts val="0"/>
              </a:spcAft>
              <a:buSzPts val="1100"/>
              <a:buChar char="●"/>
            </a:pPr>
            <a:r>
              <a:rPr lang="en" sz="1100"/>
              <a:t>May produce inaccuracies (e.g., Midwest Emo misclassified as Reggae) due to insufficient data variety. The accuracy rating on this reflects the problems with having such a narrow dataset for this.</a:t>
            </a:r>
            <a:endParaRPr sz="1100"/>
          </a:p>
          <a:p>
            <a:pPr indent="0" lvl="0" marL="0" rtl="0" algn="l">
              <a:spcBef>
                <a:spcPts val="800"/>
              </a:spcBef>
              <a:spcAft>
                <a:spcPts val="0"/>
              </a:spcAft>
              <a:buNone/>
            </a:pPr>
            <a:r>
              <a:rPr lang="en" sz="1100"/>
              <a:t>Concessions &amp; Future Steps:</a:t>
            </a:r>
            <a:endParaRPr sz="1100"/>
          </a:p>
          <a:p>
            <a:pPr indent="-298450" lvl="0" marL="457200" rtl="0" algn="l">
              <a:spcBef>
                <a:spcPts val="800"/>
              </a:spcBef>
              <a:spcAft>
                <a:spcPts val="0"/>
              </a:spcAft>
              <a:buSzPts val="1100"/>
              <a:buChar char="●"/>
            </a:pPr>
            <a:r>
              <a:rPr lang="en" sz="1100"/>
              <a:t>Used the dataset as a proof-of-concept under time constraints.</a:t>
            </a:r>
            <a:endParaRPr sz="1100"/>
          </a:p>
          <a:p>
            <a:pPr indent="-298450" lvl="0" marL="457200" rtl="0" algn="l">
              <a:spcBef>
                <a:spcPts val="0"/>
              </a:spcBef>
              <a:spcAft>
                <a:spcPts val="0"/>
              </a:spcAft>
              <a:buSzPts val="1100"/>
              <a:buChar char="●"/>
            </a:pPr>
            <a:r>
              <a:rPr lang="en" sz="1100"/>
              <a:t>Future work would involve integrating professional APIs and merging additional datasets for more robust analysis.</a:t>
            </a:r>
            <a:endParaRPr sz="1100"/>
          </a:p>
          <a:p>
            <a:pPr indent="-298450" lvl="0" marL="457200" rtl="0" algn="l">
              <a:spcBef>
                <a:spcPts val="0"/>
              </a:spcBef>
              <a:spcAft>
                <a:spcPts val="0"/>
              </a:spcAft>
              <a:buSzPts val="1100"/>
              <a:buChar char="●"/>
            </a:pPr>
            <a:r>
              <a:rPr lang="en" sz="1100"/>
              <a:t>Running training models on cloud servers would allow for rapid testing and adjustment of deep learning models for better data insights. </a:t>
            </a:r>
            <a:endParaRPr sz="1100"/>
          </a:p>
          <a:p>
            <a:pPr indent="0" lvl="0" marL="0" rtl="0" algn="l">
              <a:spcBef>
                <a:spcPts val="800"/>
              </a:spcBef>
              <a:spcAft>
                <a:spcPts val="800"/>
              </a:spcAft>
              <a:buNone/>
            </a:pPr>
            <a:r>
              <a:t/>
            </a:r>
            <a:endParaRPr sz="1100"/>
          </a:p>
        </p:txBody>
      </p:sp>
      <p:sp>
        <p:nvSpPr>
          <p:cNvPr id="538" name="Google Shape;538;p67"/>
          <p:cNvSpPr txBox="1"/>
          <p:nvPr>
            <p:ph type="title"/>
          </p:nvPr>
        </p:nvSpPr>
        <p:spPr>
          <a:xfrm>
            <a:off x="228600" y="1743378"/>
            <a:ext cx="4296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Limitations/Concessions</a:t>
            </a:r>
            <a:endParaRPr/>
          </a:p>
        </p:txBody>
      </p:sp>
      <p:sp>
        <p:nvSpPr>
          <p:cNvPr id="539" name="Google Shape;539;p67"/>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idx="1" type="body"/>
          </p:nvPr>
        </p:nvSpPr>
        <p:spPr>
          <a:xfrm>
            <a:off x="4618950" y="882450"/>
            <a:ext cx="4296600" cy="4229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sz="1300"/>
              <a:t>Data Analysts working at music streaming </a:t>
            </a:r>
            <a:r>
              <a:rPr b="1" lang="en" sz="1300"/>
              <a:t>services</a:t>
            </a:r>
            <a:r>
              <a:rPr b="1" lang="en" sz="1300"/>
              <a:t> or labels</a:t>
            </a:r>
            <a:endParaRPr b="1" sz="1300"/>
          </a:p>
          <a:p>
            <a:pPr indent="-298450" lvl="1" marL="914400" rtl="0" algn="l">
              <a:spcBef>
                <a:spcPts val="0"/>
              </a:spcBef>
              <a:spcAft>
                <a:spcPts val="0"/>
              </a:spcAft>
              <a:buSzPts val="1100"/>
              <a:buChar char="-"/>
            </a:pPr>
            <a:r>
              <a:rPr b="1" lang="en" sz="1100"/>
              <a:t>Use Case: </a:t>
            </a:r>
            <a:r>
              <a:rPr lang="en" sz="1100"/>
              <a:t>find trends and create actionable insights that will help inform future business decisions, either for the service or label. </a:t>
            </a:r>
            <a:endParaRPr sz="1100"/>
          </a:p>
          <a:p>
            <a:pPr indent="0" lvl="0" marL="0" rtl="0" algn="l">
              <a:spcBef>
                <a:spcPts val="800"/>
              </a:spcBef>
              <a:spcAft>
                <a:spcPts val="0"/>
              </a:spcAft>
              <a:buNone/>
            </a:pPr>
            <a:r>
              <a:t/>
            </a:r>
            <a:endParaRPr i="1" sz="1100"/>
          </a:p>
          <a:p>
            <a:pPr indent="-311150" lvl="0" marL="457200" rtl="0" algn="l">
              <a:spcBef>
                <a:spcPts val="800"/>
              </a:spcBef>
              <a:spcAft>
                <a:spcPts val="0"/>
              </a:spcAft>
              <a:buSzPts val="1300"/>
              <a:buChar char="-"/>
            </a:pPr>
            <a:r>
              <a:rPr b="1" lang="en" sz="1300"/>
              <a:t>Upcoming music producers </a:t>
            </a:r>
            <a:endParaRPr b="1" sz="1300"/>
          </a:p>
          <a:p>
            <a:pPr indent="-298450" lvl="1" marL="914400" rtl="0" algn="l">
              <a:spcBef>
                <a:spcPts val="0"/>
              </a:spcBef>
              <a:spcAft>
                <a:spcPts val="0"/>
              </a:spcAft>
              <a:buSzPts val="1100"/>
              <a:buChar char="-"/>
            </a:pPr>
            <a:r>
              <a:rPr b="1" lang="en" sz="1100"/>
              <a:t>Use Case: </a:t>
            </a:r>
            <a:r>
              <a:rPr lang="en" sz="1100"/>
              <a:t>help them find their audience, sound, and brand as they analyze their own music </a:t>
            </a:r>
            <a:r>
              <a:rPr lang="en" sz="1100"/>
              <a:t>lyrics to better understand audience reception and current emotional trends. </a:t>
            </a:r>
            <a:endParaRPr sz="1100"/>
          </a:p>
          <a:p>
            <a:pPr indent="0" lvl="0" marL="0" rtl="0" algn="l">
              <a:spcBef>
                <a:spcPts val="800"/>
              </a:spcBef>
              <a:spcAft>
                <a:spcPts val="0"/>
              </a:spcAft>
              <a:buNone/>
            </a:pPr>
            <a:r>
              <a:t/>
            </a:r>
            <a:endParaRPr sz="1100"/>
          </a:p>
          <a:p>
            <a:pPr indent="-311150" lvl="0" marL="457200" rtl="0" algn="l">
              <a:spcBef>
                <a:spcPts val="800"/>
              </a:spcBef>
              <a:spcAft>
                <a:spcPts val="0"/>
              </a:spcAft>
              <a:buSzPts val="1300"/>
              <a:buChar char="-"/>
            </a:pPr>
            <a:r>
              <a:rPr b="1" lang="en" sz="1300"/>
              <a:t>Music Marketers</a:t>
            </a:r>
            <a:endParaRPr b="1" sz="1300"/>
          </a:p>
          <a:p>
            <a:pPr indent="-298450" lvl="1" marL="914400" rtl="0" algn="l">
              <a:spcBef>
                <a:spcPts val="0"/>
              </a:spcBef>
              <a:spcAft>
                <a:spcPts val="0"/>
              </a:spcAft>
              <a:buSzPts val="1100"/>
              <a:buChar char="-"/>
            </a:pPr>
            <a:r>
              <a:rPr lang="en" sz="1100"/>
              <a:t>Use Case:  help marketers better understand current and past trends and create actionable insights for future music marketing campaigns. </a:t>
            </a:r>
            <a:endParaRPr sz="1100"/>
          </a:p>
        </p:txBody>
      </p:sp>
      <p:sp>
        <p:nvSpPr>
          <p:cNvPr id="545" name="Google Shape;545;p68"/>
          <p:cNvSpPr txBox="1"/>
          <p:nvPr>
            <p:ph type="title"/>
          </p:nvPr>
        </p:nvSpPr>
        <p:spPr>
          <a:xfrm>
            <a:off x="468000" y="2017653"/>
            <a:ext cx="4296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Who can use this?</a:t>
            </a:r>
            <a:endParaRPr/>
          </a:p>
        </p:txBody>
      </p:sp>
      <p:sp>
        <p:nvSpPr>
          <p:cNvPr id="546" name="Google Shape;546;p68"/>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9"/>
          <p:cNvSpPr txBox="1"/>
          <p:nvPr>
            <p:ph type="title"/>
          </p:nvPr>
        </p:nvSpPr>
        <p:spPr>
          <a:xfrm>
            <a:off x="1230150" y="2140353"/>
            <a:ext cx="6683700" cy="8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strument Serif"/>
                <a:ea typeface="Instrument Serif"/>
                <a:cs typeface="Instrument Serif"/>
                <a:sym typeface="Instrument Serif"/>
              </a:rPr>
              <a:t>Thank you!</a:t>
            </a:r>
            <a:endParaRPr>
              <a:latin typeface="Instrument Serif"/>
              <a:ea typeface="Instrument Serif"/>
              <a:cs typeface="Instrument Serif"/>
              <a:sym typeface="Instrumen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3736350" y="795200"/>
            <a:ext cx="4506000" cy="42762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rPr lang="en" sz="1700">
                <a:solidFill>
                  <a:srgbClr val="000000"/>
                </a:solidFill>
                <a:latin typeface="Instrument Sans"/>
                <a:ea typeface="Instrument Sans"/>
                <a:cs typeface="Instrument Sans"/>
                <a:sym typeface="Instrument Sans"/>
              </a:rPr>
              <a:t>Examine music sentiment and genre trends using a dataset of modern music up to 2019.</a:t>
            </a:r>
            <a:br>
              <a:rPr lang="en" sz="1700">
                <a:solidFill>
                  <a:srgbClr val="000000"/>
                </a:solidFill>
                <a:latin typeface="Instrument Sans"/>
                <a:ea typeface="Instrument Sans"/>
                <a:cs typeface="Instrument Sans"/>
                <a:sym typeface="Instrument Sans"/>
              </a:rPr>
            </a:br>
            <a:endParaRPr sz="1700">
              <a:solidFill>
                <a:srgbClr val="000000"/>
              </a:solidFill>
              <a:latin typeface="Instrument Sans"/>
              <a:ea typeface="Instrument Sans"/>
              <a:cs typeface="Instrument Sans"/>
              <a:sym typeface="Instrument Sans"/>
            </a:endParaRPr>
          </a:p>
          <a:p>
            <a:pPr indent="0" lvl="0" marL="0" rtl="0" algn="ctr">
              <a:lnSpc>
                <a:spcPct val="100000"/>
              </a:lnSpc>
              <a:spcBef>
                <a:spcPts val="1200"/>
              </a:spcBef>
              <a:spcAft>
                <a:spcPts val="0"/>
              </a:spcAft>
              <a:buNone/>
            </a:pPr>
            <a:r>
              <a:t/>
            </a:r>
            <a:endParaRPr sz="2300"/>
          </a:p>
        </p:txBody>
      </p:sp>
      <p:sp>
        <p:nvSpPr>
          <p:cNvPr id="479" name="Google Shape;479;p58"/>
          <p:cNvSpPr txBox="1"/>
          <p:nvPr>
            <p:ph idx="4294967295" type="title"/>
          </p:nvPr>
        </p:nvSpPr>
        <p:spPr>
          <a:xfrm>
            <a:off x="742125" y="2048400"/>
            <a:ext cx="2068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Analysis Goal</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2516400" y="1190700"/>
            <a:ext cx="6627600" cy="2762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700">
              <a:solidFill>
                <a:srgbClr val="000000"/>
              </a:solidFill>
              <a:latin typeface="Instrument Sans"/>
              <a:ea typeface="Instrument Sans"/>
              <a:cs typeface="Instrument Sans"/>
              <a:sym typeface="Instrument Sans"/>
            </a:endParaRPr>
          </a:p>
          <a:p>
            <a:pPr indent="-336550" lvl="1" marL="914400" rtl="0" algn="l">
              <a:lnSpc>
                <a:spcPct val="115000"/>
              </a:lnSpc>
              <a:spcBef>
                <a:spcPts val="1200"/>
              </a:spcBef>
              <a:spcAft>
                <a:spcPts val="0"/>
              </a:spcAft>
              <a:buSzPts val="1700"/>
              <a:buFont typeface="Instrument Sans"/>
              <a:buChar char="○"/>
            </a:pPr>
            <a:r>
              <a:rPr lang="en" sz="1700">
                <a:solidFill>
                  <a:srgbClr val="000000"/>
                </a:solidFill>
                <a:latin typeface="Instrument Sans"/>
                <a:ea typeface="Instrument Sans"/>
                <a:cs typeface="Instrument Sans"/>
                <a:sym typeface="Instrument Sans"/>
              </a:rPr>
              <a:t>Demonstrate a proof of concept for sentiment and genre analysis of music lyrics.</a:t>
            </a:r>
            <a:endParaRPr sz="1700">
              <a:solidFill>
                <a:srgbClr val="000000"/>
              </a:solidFill>
              <a:latin typeface="Instrument Sans"/>
              <a:ea typeface="Instrument Sans"/>
              <a:cs typeface="Instrument Sans"/>
              <a:sym typeface="Instrument Sans"/>
            </a:endParaRPr>
          </a:p>
          <a:p>
            <a:pPr indent="-336550" lvl="1" marL="914400" rtl="0" algn="l">
              <a:lnSpc>
                <a:spcPct val="115000"/>
              </a:lnSpc>
              <a:spcBef>
                <a:spcPts val="0"/>
              </a:spcBef>
              <a:spcAft>
                <a:spcPts val="0"/>
              </a:spcAft>
              <a:buSzPts val="1700"/>
              <a:buFont typeface="Instrument Sans"/>
              <a:buChar char="○"/>
            </a:pPr>
            <a:r>
              <a:rPr lang="en" sz="1700">
                <a:solidFill>
                  <a:srgbClr val="000000"/>
                </a:solidFill>
                <a:latin typeface="Instrument Sans"/>
                <a:ea typeface="Instrument Sans"/>
                <a:cs typeface="Instrument Sans"/>
                <a:sym typeface="Instrument Sans"/>
              </a:rPr>
              <a:t>Build an interactive dashboard that visualizes these trends over time.</a:t>
            </a:r>
            <a:endParaRPr sz="1700">
              <a:solidFill>
                <a:srgbClr val="000000"/>
              </a:solidFill>
              <a:latin typeface="Instrument Sans"/>
              <a:ea typeface="Instrument Sans"/>
              <a:cs typeface="Instrument Sans"/>
              <a:sym typeface="Instrument Sans"/>
            </a:endParaRPr>
          </a:p>
          <a:p>
            <a:pPr indent="-336550" lvl="1" marL="914400" rtl="0" algn="l">
              <a:lnSpc>
                <a:spcPct val="115000"/>
              </a:lnSpc>
              <a:spcBef>
                <a:spcPts val="0"/>
              </a:spcBef>
              <a:spcAft>
                <a:spcPts val="0"/>
              </a:spcAft>
              <a:buSzPts val="1700"/>
              <a:buFont typeface="Instrument Sans"/>
              <a:buChar char="○"/>
            </a:pPr>
            <a:r>
              <a:rPr lang="en" sz="1700">
                <a:solidFill>
                  <a:srgbClr val="000000"/>
                </a:solidFill>
                <a:latin typeface="Instrument Sans"/>
                <a:ea typeface="Instrument Sans"/>
                <a:cs typeface="Instrument Sans"/>
                <a:sym typeface="Instrument Sans"/>
              </a:rPr>
              <a:t>Incorporate real-time user-submitted data via a Flask application to enhance the analysis of music trends.</a:t>
            </a:r>
            <a:endParaRPr sz="1700">
              <a:solidFill>
                <a:srgbClr val="000000"/>
              </a:solidFill>
              <a:latin typeface="Instrument Sans"/>
              <a:ea typeface="Instrument Sans"/>
              <a:cs typeface="Instrument Sans"/>
              <a:sym typeface="Instrument Sans"/>
            </a:endParaRPr>
          </a:p>
          <a:p>
            <a:pPr indent="0" lvl="0" marL="0" rtl="0" algn="ctr">
              <a:lnSpc>
                <a:spcPct val="100000"/>
              </a:lnSpc>
              <a:spcBef>
                <a:spcPts val="1200"/>
              </a:spcBef>
              <a:spcAft>
                <a:spcPts val="0"/>
              </a:spcAft>
              <a:buNone/>
            </a:pPr>
            <a:r>
              <a:t/>
            </a:r>
            <a:endParaRPr sz="1700">
              <a:latin typeface="Instrument Sans Medium"/>
              <a:ea typeface="Instrument Sans Medium"/>
              <a:cs typeface="Instrument Sans Medium"/>
              <a:sym typeface="Instrument Sans Medium"/>
            </a:endParaRPr>
          </a:p>
        </p:txBody>
      </p:sp>
      <p:sp>
        <p:nvSpPr>
          <p:cNvPr id="485" name="Google Shape;485;p59"/>
          <p:cNvSpPr txBox="1"/>
          <p:nvPr>
            <p:ph idx="4294967295" type="title"/>
          </p:nvPr>
        </p:nvSpPr>
        <p:spPr>
          <a:xfrm>
            <a:off x="983075" y="1903175"/>
            <a:ext cx="2068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Project Goal</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type="title"/>
          </p:nvPr>
        </p:nvSpPr>
        <p:spPr>
          <a:xfrm>
            <a:off x="2666400" y="511775"/>
            <a:ext cx="6645900" cy="4276200"/>
          </a:xfrm>
          <a:prstGeom prst="rect">
            <a:avLst/>
          </a:prstGeom>
        </p:spPr>
        <p:txBody>
          <a:bodyPr anchorCtr="0" anchor="ctr" bIns="91425" lIns="91425" spcFirstLastPara="1" rIns="91425" wrap="square" tIns="91425">
            <a:noAutofit/>
          </a:bodyPr>
          <a:lstStyle/>
          <a:p>
            <a:pPr indent="-336550" lvl="0" marL="457200" rtl="0" algn="l">
              <a:lnSpc>
                <a:spcPct val="115000"/>
              </a:lnSpc>
              <a:spcBef>
                <a:spcPts val="120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R</a:t>
            </a:r>
            <a:r>
              <a:rPr lang="en" sz="1700">
                <a:solidFill>
                  <a:srgbClr val="000000"/>
                </a:solidFill>
                <a:latin typeface="Instrument Sans"/>
                <a:ea typeface="Instrument Sans"/>
                <a:cs typeface="Instrument Sans"/>
                <a:sym typeface="Instrument Sans"/>
              </a:rPr>
              <a:t>aw data collection and performed cleaning and preprocessing (e.g., extracting release years, normalizing text).</a:t>
            </a:r>
            <a:endParaRPr sz="1700">
              <a:solidFill>
                <a:srgbClr val="000000"/>
              </a:solidFill>
              <a:latin typeface="Instrument Sans"/>
              <a:ea typeface="Instrument Sans"/>
              <a:cs typeface="Instrument Sans"/>
              <a:sym typeface="Instrument Sans"/>
            </a:endParaRPr>
          </a:p>
          <a:p>
            <a:pPr indent="-336550" lvl="0" marL="457200" rtl="0" algn="l">
              <a:lnSpc>
                <a:spcPct val="115000"/>
              </a:lnSpc>
              <a:spcBef>
                <a:spcPts val="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Applied sentiment analysis and genre prediction using machine learning models and TextBlob.</a:t>
            </a:r>
            <a:endParaRPr sz="1700">
              <a:solidFill>
                <a:srgbClr val="000000"/>
              </a:solidFill>
              <a:latin typeface="Instrument Sans"/>
              <a:ea typeface="Instrument Sans"/>
              <a:cs typeface="Instrument Sans"/>
              <a:sym typeface="Instrument Sans"/>
            </a:endParaRPr>
          </a:p>
          <a:p>
            <a:pPr indent="-336550" lvl="0" marL="457200" rtl="0" algn="l">
              <a:lnSpc>
                <a:spcPct val="115000"/>
              </a:lnSpc>
              <a:spcBef>
                <a:spcPts val="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Developed a </a:t>
            </a:r>
            <a:r>
              <a:rPr b="1" lang="en" sz="1700">
                <a:solidFill>
                  <a:srgbClr val="000000"/>
                </a:solidFill>
                <a:latin typeface="Instrument Sans"/>
                <a:ea typeface="Instrument Sans"/>
                <a:cs typeface="Instrument Sans"/>
                <a:sym typeface="Instrument Sans"/>
              </a:rPr>
              <a:t>Dash dashboard </a:t>
            </a:r>
            <a:r>
              <a:rPr lang="en" sz="1700">
                <a:solidFill>
                  <a:srgbClr val="000000"/>
                </a:solidFill>
                <a:latin typeface="Instrument Sans"/>
                <a:ea typeface="Instrument Sans"/>
                <a:cs typeface="Instrument Sans"/>
                <a:sym typeface="Instrument Sans"/>
              </a:rPr>
              <a:t>for visualizing the processed data alongside the sentiment and genre analysis.</a:t>
            </a:r>
            <a:endParaRPr sz="1700">
              <a:solidFill>
                <a:srgbClr val="000000"/>
              </a:solidFill>
              <a:latin typeface="Instrument Sans"/>
              <a:ea typeface="Instrument Sans"/>
              <a:cs typeface="Instrument Sans"/>
              <a:sym typeface="Instrument Sans"/>
            </a:endParaRPr>
          </a:p>
          <a:p>
            <a:pPr indent="-336550" lvl="0" marL="457200" rtl="0" algn="l">
              <a:lnSpc>
                <a:spcPct val="115000"/>
              </a:lnSpc>
              <a:spcBef>
                <a:spcPts val="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Created a separate Flask app to gather user submissions, which are integrated into the dashboard for continuous analysis.</a:t>
            </a:r>
            <a:endParaRPr sz="1700">
              <a:solidFill>
                <a:srgbClr val="000000"/>
              </a:solidFill>
              <a:latin typeface="Instrument Sans"/>
              <a:ea typeface="Instrument Sans"/>
              <a:cs typeface="Instrument Sans"/>
              <a:sym typeface="Instrument Sans"/>
            </a:endParaRPr>
          </a:p>
          <a:p>
            <a:pPr indent="0" lvl="0" marL="0" rtl="0" algn="l">
              <a:lnSpc>
                <a:spcPct val="100000"/>
              </a:lnSpc>
              <a:spcBef>
                <a:spcPts val="1200"/>
              </a:spcBef>
              <a:spcAft>
                <a:spcPts val="0"/>
              </a:spcAft>
              <a:buNone/>
            </a:pPr>
            <a:r>
              <a:t/>
            </a:r>
            <a:endParaRPr sz="1700">
              <a:latin typeface="Instrument Sans Medium"/>
              <a:ea typeface="Instrument Sans Medium"/>
              <a:cs typeface="Instrument Sans Medium"/>
              <a:sym typeface="Instrument Sans Medium"/>
            </a:endParaRPr>
          </a:p>
        </p:txBody>
      </p:sp>
      <p:sp>
        <p:nvSpPr>
          <p:cNvPr id="491" name="Google Shape;491;p60"/>
          <p:cNvSpPr txBox="1"/>
          <p:nvPr>
            <p:ph idx="4294967295" type="title"/>
          </p:nvPr>
        </p:nvSpPr>
        <p:spPr>
          <a:xfrm>
            <a:off x="561875" y="1801500"/>
            <a:ext cx="2068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Our Approach</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a:t>Understand music trends and evolving sentiments in lyrics</a:t>
            </a:r>
            <a:endParaRPr/>
          </a:p>
          <a:p>
            <a:pPr indent="-304800" lvl="0" marL="457200" rtl="0" algn="l">
              <a:spcBef>
                <a:spcPts val="0"/>
              </a:spcBef>
              <a:spcAft>
                <a:spcPts val="0"/>
              </a:spcAft>
              <a:buSzPts val="1200"/>
              <a:buChar char="●"/>
            </a:pPr>
            <a:r>
              <a:rPr lang="en"/>
              <a:t>Support music marketing, playlist curation, and industry insights</a:t>
            </a:r>
            <a:endParaRPr/>
          </a:p>
          <a:p>
            <a:pPr indent="-304800" lvl="0" marL="457200" rtl="0" algn="l">
              <a:spcBef>
                <a:spcPts val="0"/>
              </a:spcBef>
              <a:spcAft>
                <a:spcPts val="0"/>
              </a:spcAft>
              <a:buSzPts val="1200"/>
              <a:buChar char="●"/>
            </a:pPr>
            <a:r>
              <a:rPr lang="en"/>
              <a:t>Enable deeper insights into audience mood and genre classification</a:t>
            </a:r>
            <a:endParaRPr/>
          </a:p>
          <a:p>
            <a:pPr indent="-304800" lvl="0" marL="457200" rtl="0" algn="l">
              <a:spcBef>
                <a:spcPts val="0"/>
              </a:spcBef>
              <a:spcAft>
                <a:spcPts val="0"/>
              </a:spcAft>
              <a:buSzPts val="1200"/>
              <a:buChar char="●"/>
            </a:pPr>
            <a:r>
              <a:rPr lang="en"/>
              <a:t>Potential Impact:</a:t>
            </a:r>
            <a:endParaRPr/>
          </a:p>
          <a:p>
            <a:pPr indent="-304800" lvl="1" marL="914400" rtl="0" algn="l">
              <a:spcBef>
                <a:spcPts val="0"/>
              </a:spcBef>
              <a:spcAft>
                <a:spcPts val="0"/>
              </a:spcAft>
              <a:buSzPts val="1200"/>
              <a:buChar char="○"/>
            </a:pPr>
            <a:r>
              <a:rPr lang="en"/>
              <a:t>Improved decision-making for music producers/marketers</a:t>
            </a:r>
            <a:endParaRPr/>
          </a:p>
          <a:p>
            <a:pPr indent="-304800" lvl="1" marL="914400" rtl="0" algn="l">
              <a:spcBef>
                <a:spcPts val="0"/>
              </a:spcBef>
              <a:spcAft>
                <a:spcPts val="0"/>
              </a:spcAft>
              <a:buSzPts val="1200"/>
              <a:buChar char="○"/>
            </a:pPr>
            <a:r>
              <a:rPr lang="en"/>
              <a:t>Basis for more advanced research integrating real-time user data</a:t>
            </a:r>
            <a:endParaRPr/>
          </a:p>
          <a:p>
            <a:pPr indent="0" lvl="0" marL="0" rtl="0" algn="l">
              <a:spcBef>
                <a:spcPts val="800"/>
              </a:spcBef>
              <a:spcAft>
                <a:spcPts val="800"/>
              </a:spcAft>
              <a:buNone/>
            </a:pPr>
            <a:r>
              <a:t/>
            </a:r>
            <a:endParaRPr/>
          </a:p>
        </p:txBody>
      </p:sp>
      <p:pic>
        <p:nvPicPr>
          <p:cNvPr id="497" name="Google Shape;497;p61" title="9f98caf56f0dcd94115680381ea3f5db.jpg"/>
          <p:cNvPicPr preferRelativeResize="0"/>
          <p:nvPr>
            <p:ph idx="2" type="pic"/>
          </p:nvPr>
        </p:nvPicPr>
        <p:blipFill rotWithShape="1">
          <a:blip r:embed="rId3">
            <a:alphaModFix/>
          </a:blip>
          <a:srcRect b="0" l="20207" r="20201" t="0"/>
          <a:stretch/>
        </p:blipFill>
        <p:spPr>
          <a:xfrm>
            <a:off x="5212300" y="460300"/>
            <a:ext cx="3702900" cy="4136100"/>
          </a:xfrm>
          <a:prstGeom prst="roundRect">
            <a:avLst>
              <a:gd fmla="val 16667" name="adj"/>
            </a:avLst>
          </a:prstGeom>
        </p:spPr>
      </p:pic>
      <p:sp>
        <p:nvSpPr>
          <p:cNvPr id="498" name="Google Shape;498;p61"/>
          <p:cNvSpPr txBox="1"/>
          <p:nvPr>
            <p:ph type="title"/>
          </p:nvPr>
        </p:nvSpPr>
        <p:spPr>
          <a:xfrm>
            <a:off x="228600" y="228600"/>
            <a:ext cx="4845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Rationale &amp; Tool Functions</a:t>
            </a:r>
            <a:endParaRPr/>
          </a:p>
        </p:txBody>
      </p:sp>
      <p:sp>
        <p:nvSpPr>
          <p:cNvPr id="499" name="Google Shape;499;p61"/>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2"/>
          <p:cNvSpPr txBox="1"/>
          <p:nvPr>
            <p:ph idx="1" type="body"/>
          </p:nvPr>
        </p:nvSpPr>
        <p:spPr>
          <a:xfrm>
            <a:off x="311700" y="1152475"/>
            <a:ext cx="4473900" cy="18564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a:t>Our team envisioned a pipeline where we could take the raw CSV data to train a model. </a:t>
            </a:r>
            <a:endParaRPr/>
          </a:p>
          <a:p>
            <a:pPr indent="-304800" lvl="0" marL="457200" rtl="0" algn="l">
              <a:spcBef>
                <a:spcPts val="0"/>
              </a:spcBef>
              <a:spcAft>
                <a:spcPts val="0"/>
              </a:spcAft>
              <a:buSzPts val="1200"/>
              <a:buChar char="●"/>
            </a:pPr>
            <a:r>
              <a:rPr lang="en"/>
              <a:t>We wanted a dashboard that could accept inputs from both the trained data and processed information, as well as user input data that compares against our original model. </a:t>
            </a:r>
            <a:endParaRPr/>
          </a:p>
          <a:p>
            <a:pPr indent="-304800" lvl="0" marL="457200" rtl="0" algn="l">
              <a:spcBef>
                <a:spcPts val="0"/>
              </a:spcBef>
              <a:spcAft>
                <a:spcPts val="0"/>
              </a:spcAft>
              <a:buSzPts val="1200"/>
              <a:buChar char="●"/>
            </a:pPr>
            <a:r>
              <a:rPr lang="en"/>
              <a:t>This let us answer “What if” questions, and fill in the gaps from our dataset. </a:t>
            </a:r>
            <a:endParaRPr/>
          </a:p>
        </p:txBody>
      </p:sp>
      <p:sp>
        <p:nvSpPr>
          <p:cNvPr id="505" name="Google Shape;505;p62"/>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Pipeline</a:t>
            </a:r>
            <a:endParaRPr/>
          </a:p>
        </p:txBody>
      </p:sp>
      <p:pic>
        <p:nvPicPr>
          <p:cNvPr id="506" name="Google Shape;506;p62"/>
          <p:cNvPicPr preferRelativeResize="0"/>
          <p:nvPr/>
        </p:nvPicPr>
        <p:blipFill>
          <a:blip r:embed="rId3">
            <a:alphaModFix/>
          </a:blip>
          <a:stretch>
            <a:fillRect/>
          </a:stretch>
        </p:blipFill>
        <p:spPr>
          <a:xfrm>
            <a:off x="5543437" y="650100"/>
            <a:ext cx="2518717" cy="3778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Source</a:t>
            </a:r>
            <a:endParaRPr/>
          </a:p>
        </p:txBody>
      </p:sp>
      <p:sp>
        <p:nvSpPr>
          <p:cNvPr id="512" name="Google Shape;512;p63"/>
          <p:cNvSpPr txBox="1"/>
          <p:nvPr>
            <p:ph idx="1" type="body"/>
          </p:nvPr>
        </p:nvSpPr>
        <p:spPr>
          <a:xfrm>
            <a:off x="311700" y="1152475"/>
            <a:ext cx="4473900" cy="349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900"/>
              <a:t>The base CSV, processed_tcc_ceds_music.csv, serves as the foundation for our analysis pipeline. This dataset includes key metadata and quantitative measures essential for both sentiment analysis and genre classification. Some of the main headers in the CSV are:</a:t>
            </a:r>
            <a:endParaRPr sz="900"/>
          </a:p>
          <a:p>
            <a:pPr indent="-285750" lvl="0" marL="457200" rtl="0" algn="l">
              <a:spcBef>
                <a:spcPts val="800"/>
              </a:spcBef>
              <a:spcAft>
                <a:spcPts val="0"/>
              </a:spcAft>
              <a:buSzPts val="900"/>
              <a:buChar char="●"/>
            </a:pPr>
            <a:r>
              <a:rPr lang="en" sz="900"/>
              <a:t>release_date: The original release dates of the tracks (used to extract the release year).</a:t>
            </a:r>
            <a:endParaRPr sz="900"/>
          </a:p>
          <a:p>
            <a:pPr indent="-285750" lvl="0" marL="457200" rtl="0" algn="l">
              <a:spcBef>
                <a:spcPts val="0"/>
              </a:spcBef>
              <a:spcAft>
                <a:spcPts val="0"/>
              </a:spcAft>
              <a:buSzPts val="900"/>
              <a:buChar char="●"/>
            </a:pPr>
            <a:r>
              <a:rPr lang="en" sz="900"/>
              <a:t>artist_name &amp; track_name: Identifiers for each song.</a:t>
            </a:r>
            <a:endParaRPr sz="900"/>
          </a:p>
          <a:p>
            <a:pPr indent="-285750" lvl="0" marL="457200" rtl="0" algn="l">
              <a:spcBef>
                <a:spcPts val="0"/>
              </a:spcBef>
              <a:spcAft>
                <a:spcPts val="0"/>
              </a:spcAft>
              <a:buSzPts val="900"/>
              <a:buChar char="●"/>
            </a:pPr>
            <a:r>
              <a:rPr lang="en" sz="900"/>
              <a:t>genre: The genre classification for each track.</a:t>
            </a:r>
            <a:endParaRPr sz="900"/>
          </a:p>
          <a:p>
            <a:pPr indent="-285750" lvl="0" marL="457200" rtl="0" algn="l">
              <a:spcBef>
                <a:spcPts val="0"/>
              </a:spcBef>
              <a:spcAft>
                <a:spcPts val="0"/>
              </a:spcAft>
              <a:buSzPts val="900"/>
              <a:buChar char="●"/>
            </a:pPr>
            <a:r>
              <a:rPr lang="en" sz="900"/>
              <a:t>Audio Features: Including columns such as danceability, loudness, acousticness, instrumentalness, valence, and energy, which capture key sonic characteristics.</a:t>
            </a:r>
            <a:endParaRPr sz="900"/>
          </a:p>
          <a:p>
            <a:pPr indent="-285750" lvl="0" marL="457200" rtl="0" algn="l">
              <a:spcBef>
                <a:spcPts val="0"/>
              </a:spcBef>
              <a:spcAft>
                <a:spcPts val="0"/>
              </a:spcAft>
              <a:buSzPts val="900"/>
              <a:buChar char="●"/>
            </a:pPr>
            <a:r>
              <a:rPr lang="en" sz="900"/>
              <a:t>Thematic Descriptors: Columns like dating, violence, world/life, night/time, shake the audience, family/gospel, romantic, communication, obscene, music, movement/places, light/visual perceptions, family/spiritual, like/girls, sadness, and feelings that provide deeper context on lyrical themes.</a:t>
            </a:r>
            <a:endParaRPr sz="900"/>
          </a:p>
          <a:p>
            <a:pPr indent="0" lvl="0" marL="0" rtl="0" algn="l">
              <a:spcBef>
                <a:spcPts val="800"/>
              </a:spcBef>
              <a:spcAft>
                <a:spcPts val="0"/>
              </a:spcAft>
              <a:buNone/>
            </a:pPr>
            <a:r>
              <a:rPr lang="en" sz="900"/>
              <a:t>This well-structured dataset, despite its limitations (such as covering data only up to 2019), allows us to cleanly transform raw music data into actionable insights for our proof-of-concept dashboard.</a:t>
            </a:r>
            <a:endParaRPr sz="900"/>
          </a:p>
          <a:p>
            <a:pPr indent="0" lvl="0" marL="0" rtl="0" algn="l">
              <a:spcBef>
                <a:spcPts val="800"/>
              </a:spcBef>
              <a:spcAft>
                <a:spcPts val="800"/>
              </a:spcAft>
              <a:buNone/>
            </a:pPr>
            <a:r>
              <a:t/>
            </a:r>
            <a:endParaRPr sz="900"/>
          </a:p>
        </p:txBody>
      </p:sp>
      <p:pic>
        <p:nvPicPr>
          <p:cNvPr id="513" name="Google Shape;513;p63" title="seo-subcategory-data-definitions_geenlt.png"/>
          <p:cNvPicPr preferRelativeResize="0"/>
          <p:nvPr>
            <p:ph idx="2" type="pic"/>
          </p:nvPr>
        </p:nvPicPr>
        <p:blipFill rotWithShape="1">
          <a:blip r:embed="rId3">
            <a:alphaModFix/>
          </a:blip>
          <a:srcRect b="0" l="18338" r="18338" t="0"/>
          <a:stretch/>
        </p:blipFill>
        <p:spPr>
          <a:xfrm>
            <a:off x="4992024" y="1152775"/>
            <a:ext cx="3840299" cy="341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4"/>
          <p:cNvSpPr txBox="1"/>
          <p:nvPr>
            <p:ph type="title"/>
          </p:nvPr>
        </p:nvSpPr>
        <p:spPr>
          <a:xfrm>
            <a:off x="228600" y="228600"/>
            <a:ext cx="4803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Filtering</a:t>
            </a:r>
            <a:endParaRPr/>
          </a:p>
        </p:txBody>
      </p:sp>
      <p:sp>
        <p:nvSpPr>
          <p:cNvPr id="519" name="Google Shape;519;p6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4"/>
          <p:cNvSpPr txBox="1"/>
          <p:nvPr/>
        </p:nvSpPr>
        <p:spPr>
          <a:xfrm>
            <a:off x="367850" y="818300"/>
            <a:ext cx="8310600" cy="379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Standardization:</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Converted all lyrics to lowercase to ensure uniformity.</a:t>
            </a:r>
            <a:br>
              <a:rPr lang="en" sz="1200">
                <a:solidFill>
                  <a:schemeClr val="dk1"/>
                </a:solidFill>
                <a:latin typeface="Nunito Sans"/>
                <a:ea typeface="Nunito Sans"/>
                <a:cs typeface="Nunito Sans"/>
                <a:sym typeface="Nunito Sans"/>
              </a:rPr>
            </a:b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Removal of Unwanted Characters:</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Utilized regular expressions to strip punctuation and special characters from the lyrics.</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Whitespace Trimming:</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Removed extra spaces to facilitate accurate tokenization.</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Outcome:</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These steps produced a clean, standardized dataset that improved the accuracy of our sentiment and genre analysis.</a:t>
            </a:r>
            <a:endParaRPr sz="1200">
              <a:solidFill>
                <a:schemeClr val="dk1"/>
              </a:solidFill>
              <a:latin typeface="Nunito Sans"/>
              <a:ea typeface="Nunito Sans"/>
              <a:cs typeface="Nunito Sans"/>
              <a:sym typeface="Nunito Sans"/>
            </a:endParaRPr>
          </a:p>
          <a:p>
            <a:pPr indent="0" lvl="0" marL="45720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ph type="title"/>
          </p:nvPr>
        </p:nvSpPr>
        <p:spPr>
          <a:xfrm>
            <a:off x="228600" y="228600"/>
            <a:ext cx="5707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 Sentiment Analysis Model</a:t>
            </a:r>
            <a:endParaRPr/>
          </a:p>
        </p:txBody>
      </p:sp>
      <p:sp>
        <p:nvSpPr>
          <p:cNvPr id="526" name="Google Shape;526;p65"/>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5"/>
          <p:cNvSpPr txBox="1"/>
          <p:nvPr/>
        </p:nvSpPr>
        <p:spPr>
          <a:xfrm>
            <a:off x="448825" y="1308450"/>
            <a:ext cx="8284500" cy="3195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We leveraged classical machine learning techniques using TF-IDF to vectorize lyrics for our baseline sentiment and genre analysis. This was leveraged for simplicity of execution on local hardware as well as due to dataset limitations to ensure a functional model for project submission.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We leveraged deep learning with Random Forest Regression for musical features in testing as our expanded wish-list testing. </a:t>
            </a:r>
            <a:endParaRPr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Pre-trained models (stored as pickle files) were used for sentiment and genre classification.</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Why This Approach:</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The dataset's limited size and scope made conventional methods more practical and interpretable for a proof-of-concept.</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Our predictive models were pre-trained and stored as pickle files, which allowed us to quickly deploy sentiment and genre analysis without the overhead of training complex deep learning models.</a:t>
            </a:r>
            <a:endParaRPr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In future iterations—with access to larger, more comprehensive datasets—we might explore the benefits of ensemble methods like Deep Learning with Random Forest for all data points to improve accuracy and robustness. But due to limitations of the data set, we opted to ensure </a:t>
            </a:r>
            <a:r>
              <a:rPr lang="en" sz="1200">
                <a:solidFill>
                  <a:schemeClr val="dk1"/>
                </a:solidFill>
                <a:latin typeface="Nunito Sans"/>
                <a:ea typeface="Nunito Sans"/>
                <a:cs typeface="Nunito Sans"/>
                <a:sym typeface="Nunito Sans"/>
              </a:rPr>
              <a:t>accuracy for sentiment and only experiment with other options for extra data points. </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